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27" r:id="rId2"/>
    <p:sldMasterId id="2147483751" r:id="rId3"/>
  </p:sldMasterIdLst>
  <p:notesMasterIdLst>
    <p:notesMasterId r:id="rId84"/>
  </p:notesMasterIdLst>
  <p:sldIdLst>
    <p:sldId id="384" r:id="rId4"/>
    <p:sldId id="562" r:id="rId5"/>
    <p:sldId id="563" r:id="rId6"/>
    <p:sldId id="583" r:id="rId7"/>
    <p:sldId id="705" r:id="rId8"/>
    <p:sldId id="635" r:id="rId9"/>
    <p:sldId id="636" r:id="rId10"/>
    <p:sldId id="638" r:id="rId11"/>
    <p:sldId id="639" r:id="rId12"/>
    <p:sldId id="707" r:id="rId13"/>
    <p:sldId id="708" r:id="rId14"/>
    <p:sldId id="709" r:id="rId15"/>
    <p:sldId id="710" r:id="rId16"/>
    <p:sldId id="640" r:id="rId17"/>
    <p:sldId id="641" r:id="rId18"/>
    <p:sldId id="642" r:id="rId19"/>
    <p:sldId id="643" r:id="rId20"/>
    <p:sldId id="644" r:id="rId21"/>
    <p:sldId id="645" r:id="rId22"/>
    <p:sldId id="646" r:id="rId23"/>
    <p:sldId id="647" r:id="rId24"/>
    <p:sldId id="648" r:id="rId25"/>
    <p:sldId id="649" r:id="rId26"/>
    <p:sldId id="650" r:id="rId27"/>
    <p:sldId id="715" r:id="rId28"/>
    <p:sldId id="711" r:id="rId29"/>
    <p:sldId id="651" r:id="rId30"/>
    <p:sldId id="652" r:id="rId31"/>
    <p:sldId id="712" r:id="rId32"/>
    <p:sldId id="716" r:id="rId33"/>
    <p:sldId id="718" r:id="rId34"/>
    <p:sldId id="713" r:id="rId35"/>
    <p:sldId id="714" r:id="rId36"/>
    <p:sldId id="654" r:id="rId37"/>
    <p:sldId id="655" r:id="rId38"/>
    <p:sldId id="656" r:id="rId39"/>
    <p:sldId id="657" r:id="rId40"/>
    <p:sldId id="658" r:id="rId41"/>
    <p:sldId id="659" r:id="rId42"/>
    <p:sldId id="660" r:id="rId43"/>
    <p:sldId id="661" r:id="rId44"/>
    <p:sldId id="706" r:id="rId45"/>
    <p:sldId id="662" r:id="rId46"/>
    <p:sldId id="666" r:id="rId47"/>
    <p:sldId id="667" r:id="rId48"/>
    <p:sldId id="668" r:id="rId49"/>
    <p:sldId id="669" r:id="rId50"/>
    <p:sldId id="717" r:id="rId51"/>
    <p:sldId id="670" r:id="rId52"/>
    <p:sldId id="671" r:id="rId53"/>
    <p:sldId id="672" r:id="rId54"/>
    <p:sldId id="673" r:id="rId55"/>
    <p:sldId id="674" r:id="rId56"/>
    <p:sldId id="675" r:id="rId57"/>
    <p:sldId id="678" r:id="rId58"/>
    <p:sldId id="676" r:id="rId59"/>
    <p:sldId id="679" r:id="rId60"/>
    <p:sldId id="680" r:id="rId61"/>
    <p:sldId id="681" r:id="rId62"/>
    <p:sldId id="682" r:id="rId63"/>
    <p:sldId id="683" r:id="rId64"/>
    <p:sldId id="684" r:id="rId65"/>
    <p:sldId id="685" r:id="rId66"/>
    <p:sldId id="686" r:id="rId67"/>
    <p:sldId id="687" r:id="rId68"/>
    <p:sldId id="688" r:id="rId69"/>
    <p:sldId id="689" r:id="rId70"/>
    <p:sldId id="690" r:id="rId71"/>
    <p:sldId id="691" r:id="rId72"/>
    <p:sldId id="692" r:id="rId73"/>
    <p:sldId id="693" r:id="rId74"/>
    <p:sldId id="694" r:id="rId75"/>
    <p:sldId id="695" r:id="rId76"/>
    <p:sldId id="696" r:id="rId77"/>
    <p:sldId id="697" r:id="rId78"/>
    <p:sldId id="698" r:id="rId79"/>
    <p:sldId id="699" r:id="rId80"/>
    <p:sldId id="700" r:id="rId81"/>
    <p:sldId id="701" r:id="rId82"/>
    <p:sldId id="702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1" autoAdjust="0"/>
    <p:restoredTop sz="86667" autoAdjust="0"/>
  </p:normalViewPr>
  <p:slideViewPr>
    <p:cSldViewPr snapToGrid="0">
      <p:cViewPr varScale="1">
        <p:scale>
          <a:sx n="49" d="100"/>
          <a:sy n="49" d="100"/>
        </p:scale>
        <p:origin x="60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Projection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3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 perpendicular to V</a:t>
            </a:r>
          </a:p>
          <a:p>
            <a:r>
              <a:rPr lang="en-US" altLang="zh-CN" dirty="0"/>
              <a:t>U perpendicular to W</a:t>
            </a:r>
          </a:p>
          <a:p>
            <a:r>
              <a:rPr lang="en-US" altLang="zh-CN" dirty="0"/>
              <a:t>Don’t know whether V perpendicular to W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 is “position”  double position[3];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ym typeface="Wingdings"/>
              </a:rPr>
              <a:t>u</a:t>
            </a:r>
            <a:r>
              <a:rPr lang="en-US" altLang="zh-CN" sz="1600" baseline="30000" dirty="0">
                <a:sym typeface="Wingdings"/>
              </a:rPr>
              <a:t>.</a:t>
            </a:r>
            <a:r>
              <a:rPr lang="en-US" altLang="zh-CN" sz="1200" dirty="0">
                <a:sym typeface="Wingdings"/>
              </a:rPr>
              <a:t>t: dot product of u and t.</a:t>
            </a:r>
          </a:p>
          <a:p>
            <a:r>
              <a:rPr lang="en-US" altLang="zh-CN" sz="1200" dirty="0">
                <a:sym typeface="Wingdings"/>
              </a:rPr>
              <a:t>First three rows are </a:t>
            </a:r>
            <a:r>
              <a:rPr lang="en-US" altLang="zh-CN" sz="1200" dirty="0" err="1">
                <a:sym typeface="Wingdings"/>
              </a:rPr>
              <a:t>u’x,y,z</a:t>
            </a:r>
            <a:r>
              <a:rPr lang="en-US" altLang="zh-CN" sz="1200" dirty="0">
                <a:sym typeface="Wingdings"/>
              </a:rPr>
              <a:t>. The last one is the </a:t>
            </a:r>
            <a:r>
              <a:rPr lang="en-US" altLang="zh-CN" sz="1200">
                <a:sym typeface="Wingdings"/>
              </a:rPr>
              <a:t>dot product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0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α: degree, in radius</a:t>
            </a:r>
          </a:p>
          <a:p>
            <a:r>
              <a:rPr lang="en-US" altLang="zh-CN" sz="1200" dirty="0"/>
              <a:t>N, near</a:t>
            </a:r>
          </a:p>
          <a:p>
            <a:r>
              <a:rPr lang="en-US" altLang="zh-CN" sz="1200" dirty="0"/>
              <a:t>F: far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(0,7,2,6) =&gt; project back = (a/</a:t>
            </a:r>
            <a:r>
              <a:rPr lang="en-US" altLang="zh-CN" dirty="0" err="1"/>
              <a:t>d,b</a:t>
            </a:r>
            <a:r>
              <a:rPr lang="en-US" altLang="zh-CN" dirty="0"/>
              <a:t>/</a:t>
            </a:r>
            <a:r>
              <a:rPr lang="en-US" altLang="zh-CN" dirty="0" err="1"/>
              <a:t>d,c</a:t>
            </a:r>
            <a:r>
              <a:rPr lang="en-US" altLang="zh-CN" dirty="0"/>
              <a:t>/d) = (0/6, 7/6, 2/6)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a,b,c,d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2/3/2019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2/3/2019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2/3/2019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2/3/2019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2/3/2019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av.ucdavis.edu/education/GraphicsNotes/Viewing-Transformation/Viewing-Transformation.html" TargetMode="Externa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file://localhost/Users/hchilds/Downloads/proj1F.mp4" TargetMode="External"/><Relationship Id="rId1" Type="http://schemas.microsoft.com/office/2007/relationships/media" Target="file://localhost/Users/hchilds/Downloads/proj1F.mp4" TargetMode="Externa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74571" y="6365557"/>
            <a:ext cx="28549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chemeClr val="bg1"/>
                </a:solidFill>
                <a:latin typeface="Tw Cen MT" charset="0"/>
              </a:rPr>
              <a:t>January “29,” 2019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Lecture 6: Transforms, </a:t>
            </a:r>
            <a:r>
              <a:rPr lang="en-US" b="1" dirty="0" err="1">
                <a:latin typeface="Tw Cen MT" charset="0"/>
                <a:ea typeface="ＭＳ Ｐゴシック" charset="0"/>
                <a:cs typeface="ＭＳ Ｐゴシック" charset="0"/>
              </a:rPr>
              <a:t>pt</a:t>
            </a: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 2</a:t>
            </a:r>
            <a:endParaRPr lang="en-US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25848" cy="990600"/>
          </a:xfrm>
        </p:spPr>
        <p:txBody>
          <a:bodyPr/>
          <a:lstStyle/>
          <a:p>
            <a:r>
              <a:rPr lang="en-US" dirty="0"/>
              <a:t>What is the up axis?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Up axis is the direction from the base of your nose to your forehead</a:t>
            </a:r>
          </a:p>
          <a:p>
            <a:endParaRPr lang="en-US" dirty="0"/>
          </a:p>
        </p:txBody>
      </p:sp>
      <p:pic>
        <p:nvPicPr>
          <p:cNvPr id="4" name="Picture 3" descr="HankChilds_3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23" y="2967099"/>
            <a:ext cx="2258171" cy="338725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3293394" y="3309247"/>
            <a:ext cx="1593040" cy="328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83942" y="25291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265173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25848" cy="990600"/>
          </a:xfrm>
        </p:spPr>
        <p:txBody>
          <a:bodyPr/>
          <a:lstStyle/>
          <a:p>
            <a:r>
              <a:rPr lang="en-US" dirty="0"/>
              <a:t>What is the up axis?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Up axis is the direction from the base of your nose to your forehead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7925" y="2617597"/>
            <a:ext cx="2258171" cy="3825206"/>
            <a:chOff x="2286000" y="3032793"/>
            <a:chExt cx="2258171" cy="3825206"/>
          </a:xfrm>
          <a:scene3d>
            <a:camera prst="perspectiveFront">
              <a:rot lat="0" lon="7200000" rev="0"/>
            </a:camera>
            <a:lightRig rig="threePt" dir="t"/>
          </a:scene3d>
        </p:grpSpPr>
        <p:pic>
          <p:nvPicPr>
            <p:cNvPr id="4" name="Picture 3" descr="HankChilds_34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3470742"/>
              <a:ext cx="2258171" cy="338725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2591771" y="3812890"/>
              <a:ext cx="1593040" cy="328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82319" y="3032793"/>
              <a:ext cx="479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07" y="2713230"/>
            <a:ext cx="2707105" cy="270607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1200000" lon="360000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01099" y="3514537"/>
            <a:ext cx="634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95" y="2713230"/>
            <a:ext cx="2707105" cy="270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12945" y="3502702"/>
            <a:ext cx="634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3126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25848" cy="990600"/>
          </a:xfrm>
        </p:spPr>
        <p:txBody>
          <a:bodyPr/>
          <a:lstStyle/>
          <a:p>
            <a:r>
              <a:rPr lang="en-US" dirty="0"/>
              <a:t>What is the up axis?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Up axis is the direction from the base of your nose to your forehead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(if you lie down while watching TV, the screen is sideways)</a:t>
            </a:r>
          </a:p>
          <a:p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247925" y="2270794"/>
            <a:ext cx="2258171" cy="3825206"/>
            <a:chOff x="2286000" y="3032793"/>
            <a:chExt cx="2258171" cy="3825206"/>
          </a:xfrm>
          <a:scene3d>
            <a:camera prst="perspectiveFront">
              <a:rot lat="4200000" lon="0" rev="5400000"/>
            </a:camera>
            <a:lightRig rig="threePt" dir="t"/>
          </a:scene3d>
        </p:grpSpPr>
        <p:pic>
          <p:nvPicPr>
            <p:cNvPr id="4" name="Picture 3" descr="HankChilds_34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3470742"/>
              <a:ext cx="2258171" cy="338725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2591771" y="3812890"/>
              <a:ext cx="1593040" cy="328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82319" y="3032793"/>
              <a:ext cx="479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07" y="2713230"/>
            <a:ext cx="2707105" cy="270607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1200000" lon="360000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01099" y="3514537"/>
            <a:ext cx="634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36895" y="2713230"/>
            <a:ext cx="2707105" cy="270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12945" y="3502702"/>
            <a:ext cx="634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4991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Diagram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45" y="1374380"/>
            <a:ext cx="6138260" cy="477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332300" y="3573756"/>
            <a:ext cx="112345" cy="2079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2556" y="32375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223133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083168" y="3607090"/>
            <a:ext cx="2037144" cy="1372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20312" y="3681256"/>
            <a:ext cx="3027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View Transform</a:t>
            </a:r>
          </a:p>
        </p:txBody>
      </p:sp>
    </p:spTree>
    <p:extLst>
      <p:ext uri="{BB962C8B-B14F-4D97-AF65-F5344CB8AC3E}">
        <p14:creationId xmlns:p14="http://schemas.microsoft.com/office/powerpoint/2010/main" val="114743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185421" y="4348101"/>
            <a:ext cx="2897748" cy="24726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9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Image Space is the three-dimensional coordinate system that contains screen space. </a:t>
            </a:r>
          </a:p>
          <a:p>
            <a:r>
              <a:rPr lang="en-US" dirty="0"/>
              <a:t>It is the space where the view transformation directs its output.</a:t>
            </a:r>
          </a:p>
          <a:p>
            <a:r>
              <a:rPr lang="en-US" dirty="0"/>
              <a:t>The bounds of </a:t>
            </a:r>
            <a:r>
              <a:rPr lang="en-US" i="1" dirty="0"/>
              <a:t>Image Space </a:t>
            </a:r>
            <a:r>
              <a:rPr lang="en-US" dirty="0"/>
              <a:t>are 3-dimensional cube. </a:t>
            </a:r>
          </a:p>
          <a:p>
            <a:pPr marL="685800" lvl="2" indent="0">
              <a:buNone/>
            </a:pPr>
            <a:r>
              <a:rPr lang="en-US" sz="3200" dirty="0"/>
              <a:t>{(</a:t>
            </a:r>
            <a:r>
              <a:rPr lang="en-US" sz="3200" dirty="0" err="1"/>
              <a:t>x,y,z</a:t>
            </a:r>
            <a:r>
              <a:rPr lang="en-US" sz="3200" dirty="0"/>
              <a:t>) : −1≤x≤1,−1≤y≤1, −1≤z≤1} </a:t>
            </a:r>
          </a:p>
          <a:p>
            <a:pPr marL="685800" lvl="2" indent="0">
              <a:buNone/>
            </a:pPr>
            <a:endParaRPr lang="en-US" sz="3200" dirty="0"/>
          </a:p>
          <a:p>
            <a:pPr marL="685800" lvl="2" indent="0">
              <a:buNone/>
            </a:pPr>
            <a:r>
              <a:rPr lang="en-US" sz="3200" dirty="0"/>
              <a:t>(or −1≤z≤0)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2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Diagram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45" y="1374380"/>
            <a:ext cx="6138260" cy="477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332300" y="3573756"/>
            <a:ext cx="112345" cy="2079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2556" y="32375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5280" y="4934011"/>
            <a:ext cx="6018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25069" y="3463800"/>
            <a:ext cx="8069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3886" y="3115145"/>
            <a:ext cx="6018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Y=1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2499" y="5031512"/>
            <a:ext cx="8027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-1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12226" y="4263714"/>
            <a:ext cx="5888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Z=1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0402" y="3768606"/>
            <a:ext cx="7939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 = -1</a:t>
            </a:r>
          </a:p>
        </p:txBody>
      </p:sp>
    </p:spTree>
    <p:extLst>
      <p:ext uri="{BB962C8B-B14F-4D97-AF65-F5344CB8AC3E}">
        <p14:creationId xmlns:p14="http://schemas.microsoft.com/office/powerpoint/2010/main" val="96872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32525" y="5946562"/>
              <a:ext cx="304046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434018" y="4329547"/>
            <a:ext cx="2897748" cy="24726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5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Screen Space is the intersection of the </a:t>
            </a:r>
            <a:r>
              <a:rPr lang="en-US" dirty="0" err="1"/>
              <a:t>xy</a:t>
            </a:r>
            <a:r>
              <a:rPr lang="en-US" dirty="0"/>
              <a:t>-plane with Image Space. </a:t>
            </a:r>
          </a:p>
          <a:p>
            <a:r>
              <a:rPr lang="en-US" dirty="0"/>
              <a:t>Points in image space are mapped into screen space by projecting via a parallel projection, onto the plane z = 0 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point (0, 0, z) in image space will project to the center of the display screen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Weeks 4-10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Monday: 1-2 (Roscoe)</a:t>
            </a:r>
          </a:p>
          <a:p>
            <a:r>
              <a:rPr lang="en-US" dirty="0"/>
              <a:t>Tuesday: 1-2 (Roscoe)</a:t>
            </a:r>
          </a:p>
          <a:p>
            <a:r>
              <a:rPr lang="en-US" dirty="0"/>
              <a:t>Wednesday: 1-3 (Roscoe)</a:t>
            </a:r>
          </a:p>
          <a:p>
            <a:r>
              <a:rPr lang="en-US" dirty="0"/>
              <a:t>Thursday: 1130-1230 (Hank)</a:t>
            </a:r>
          </a:p>
          <a:p>
            <a:r>
              <a:rPr lang="en-US" dirty="0"/>
              <a:t>Friday: 1130-1230 (Hank)</a:t>
            </a:r>
          </a:p>
          <a:p>
            <a:endParaRPr lang="en-US" dirty="0"/>
          </a:p>
          <a:p>
            <a:r>
              <a:rPr lang="en-US" dirty="0"/>
              <a:t>All normal this week!!!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Space Diagram</a:t>
            </a:r>
          </a:p>
        </p:txBody>
      </p:sp>
      <p:pic>
        <p:nvPicPr>
          <p:cNvPr id="5" name="Picture 4" descr="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54" y="1999432"/>
            <a:ext cx="3439115" cy="3439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52538" y="5852492"/>
            <a:ext cx="41961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70051" y="6004738"/>
            <a:ext cx="55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1684" y="6009124"/>
            <a:ext cx="55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2261" y="5976858"/>
            <a:ext cx="111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+1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52538" y="1730843"/>
            <a:ext cx="0" cy="4121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6371" y="3417674"/>
            <a:ext cx="55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6371" y="5253881"/>
            <a:ext cx="55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5294" y="2010472"/>
            <a:ext cx="111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+1</a:t>
            </a:r>
          </a:p>
        </p:txBody>
      </p:sp>
    </p:spTree>
    <p:extLst>
      <p:ext uri="{BB962C8B-B14F-4D97-AF65-F5344CB8AC3E}">
        <p14:creationId xmlns:p14="http://schemas.microsoft.com/office/powerpoint/2010/main" val="200140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1" cy="2572922"/>
            <a:chOff x="3083168" y="4235414"/>
            <a:chExt cx="3189821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11195" y="5946562"/>
              <a:ext cx="29617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6272988" y="4314781"/>
            <a:ext cx="2897748" cy="24726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27460" cy="4974514"/>
          </a:xfrm>
        </p:spPr>
        <p:txBody>
          <a:bodyPr/>
          <a:lstStyle/>
          <a:p>
            <a:r>
              <a:rPr lang="en-US" sz="3200" dirty="0"/>
              <a:t>Device Space is the lowest level coordinate system and is the closest to the hardware coordinate systems of the device itself.</a:t>
            </a:r>
          </a:p>
          <a:p>
            <a:r>
              <a:rPr lang="en-US" sz="3200" dirty="0"/>
              <a:t>Device space is usually defined to be the n × m array of pixels that represent the area of the screen. </a:t>
            </a:r>
          </a:p>
          <a:p>
            <a:r>
              <a:rPr lang="en-US" sz="3200" dirty="0"/>
              <a:t>A coordinate system is imposed on this space by labeling the lower-left-hand corner of the array as (0,0), with each pixel having unit length and width. 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160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Space Example</a:t>
            </a:r>
          </a:p>
        </p:txBody>
      </p:sp>
      <p:pic>
        <p:nvPicPr>
          <p:cNvPr id="4" name="Picture 3" descr="Screen Shot 2014-10-21 at 4.0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7" y="1530396"/>
            <a:ext cx="8653726" cy="54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23" y="183648"/>
            <a:ext cx="8153400" cy="990600"/>
          </a:xfrm>
        </p:spPr>
        <p:txBody>
          <a:bodyPr/>
          <a:lstStyle/>
          <a:p>
            <a:r>
              <a:rPr lang="en-US" dirty="0"/>
              <a:t>Device Space With Depth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Extends Device Space to three dimensions by adding z-coordinate of image space.</a:t>
            </a:r>
          </a:p>
          <a:p>
            <a:r>
              <a:rPr lang="en-US" dirty="0"/>
              <a:t>Coordinates are (x, y, z) with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s-ES_tradnl" dirty="0"/>
              <a:t>0 ≤ x ≤ n</a:t>
            </a:r>
          </a:p>
          <a:p>
            <a:pPr marL="0" indent="0">
              <a:buNone/>
            </a:pPr>
            <a:r>
              <a:rPr lang="es-ES_tradnl" dirty="0"/>
              <a:t>		0 ≤ y ≤ m </a:t>
            </a:r>
          </a:p>
          <a:p>
            <a:pPr marL="0" indent="0">
              <a:buNone/>
            </a:pPr>
            <a:r>
              <a:rPr lang="es-ES_tradnl" dirty="0"/>
              <a:t>		z </a:t>
            </a:r>
            <a:r>
              <a:rPr lang="es-ES_tradnl" dirty="0" err="1"/>
              <a:t>arbitrary</a:t>
            </a:r>
            <a:r>
              <a:rPr lang="es-ES_tradnl" dirty="0"/>
              <a:t> (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typically</a:t>
            </a:r>
            <a:r>
              <a:rPr lang="es-ES_tradnl" dirty="0"/>
              <a:t> -1 ≤ z ≤ +1 </a:t>
            </a:r>
            <a:r>
              <a:rPr lang="es-ES_tradnl" dirty="0" err="1"/>
              <a:t>or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					 -1 ≤ z ≤ 0 ) </a:t>
            </a:r>
          </a:p>
          <a:p>
            <a:pPr marL="0" indent="0">
              <a:buNone/>
            </a:pPr>
            <a:endParaRPr lang="es-ES_tradnl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1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97" y="228600"/>
            <a:ext cx="7294033" cy="990600"/>
          </a:xfrm>
        </p:spPr>
        <p:txBody>
          <a:bodyPr/>
          <a:lstStyle/>
          <a:p>
            <a:r>
              <a:rPr lang="en-US" dirty="0"/>
              <a:t>Start Part 2 of YouTube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Part 2:</a:t>
            </a:r>
          </a:p>
          <a:p>
            <a:pPr lvl="1"/>
            <a:r>
              <a:rPr lang="en-US" dirty="0"/>
              <a:t>Device Space Transform</a:t>
            </a:r>
          </a:p>
          <a:p>
            <a:pPr lvl="1"/>
            <a:r>
              <a:rPr lang="en-US" dirty="0"/>
              <a:t>More Math Primer</a:t>
            </a:r>
          </a:p>
        </p:txBody>
      </p:sp>
    </p:spTree>
    <p:extLst>
      <p:ext uri="{BB962C8B-B14F-4D97-AF65-F5344CB8AC3E}">
        <p14:creationId xmlns:p14="http://schemas.microsoft.com/office/powerpoint/2010/main" val="397806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0885" cy="990600"/>
          </a:xfrm>
        </p:spPr>
        <p:txBody>
          <a:bodyPr/>
          <a:lstStyle/>
          <a:p>
            <a:r>
              <a:rPr lang="en-US" dirty="0"/>
              <a:t>How do we transform?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6178" y="1600200"/>
            <a:ext cx="4354482" cy="4495800"/>
          </a:xfrm>
        </p:spPr>
        <p:txBody>
          <a:bodyPr/>
          <a:lstStyle/>
          <a:p>
            <a:r>
              <a:rPr lang="en-US" sz="2800" dirty="0"/>
              <a:t>For a camera C,</a:t>
            </a:r>
          </a:p>
          <a:p>
            <a:pPr lvl="1"/>
            <a:r>
              <a:rPr lang="en-US" sz="2400" dirty="0"/>
              <a:t>Calculate Camera Frame</a:t>
            </a:r>
          </a:p>
          <a:p>
            <a:pPr lvl="1"/>
            <a:r>
              <a:rPr lang="en-US" sz="2400" dirty="0"/>
              <a:t>From Camera Frame, calculate Camera Transform</a:t>
            </a:r>
          </a:p>
          <a:p>
            <a:pPr lvl="1"/>
            <a:r>
              <a:rPr lang="en-US" sz="2400" dirty="0"/>
              <a:t>Calculate View Transform</a:t>
            </a:r>
          </a:p>
          <a:p>
            <a:pPr lvl="1"/>
            <a:r>
              <a:rPr lang="en-US" sz="2400" dirty="0"/>
              <a:t>Calculate Device Transform</a:t>
            </a:r>
          </a:p>
          <a:p>
            <a:pPr lvl="1"/>
            <a:r>
              <a:rPr lang="en-US" sz="2400" dirty="0"/>
              <a:t>Compose 3 Matrices into 1 Matrix (M)</a:t>
            </a:r>
          </a:p>
          <a:p>
            <a:r>
              <a:rPr lang="en-US" sz="2800" dirty="0"/>
              <a:t>For each triangle T, apply M to each vertex of T, then apply </a:t>
            </a:r>
            <a:r>
              <a:rPr lang="en-US" sz="2800" dirty="0" err="1"/>
              <a:t>rasterization</a:t>
            </a:r>
            <a:r>
              <a:rPr lang="en-US" sz="2800" dirty="0"/>
              <a:t>/</a:t>
            </a:r>
            <a:r>
              <a:rPr lang="en-US" sz="2800" dirty="0" err="1"/>
              <a:t>zbuffer</a:t>
            </a:r>
            <a:endParaRPr lang="en-US" sz="2800" dirty="0"/>
          </a:p>
        </p:txBody>
      </p:sp>
      <p:pic>
        <p:nvPicPr>
          <p:cNvPr id="4" name="Picture 3" descr="Picture 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53" y="1600200"/>
            <a:ext cx="4245663" cy="275578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9195" y="4263253"/>
            <a:ext cx="3090610" cy="240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Isosceles Triangle 5"/>
          <p:cNvSpPr/>
          <p:nvPr/>
        </p:nvSpPr>
        <p:spPr>
          <a:xfrm>
            <a:off x="6412045" y="4982826"/>
            <a:ext cx="449813" cy="449778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38505" y="467415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563" y="5196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7653" y="5217074"/>
            <a:ext cx="32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2791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Transform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17243" y="5946562"/>
              <a:ext cx="30557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669490" y="5167625"/>
            <a:ext cx="4352621" cy="7789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9091" cy="990600"/>
          </a:xfrm>
        </p:spPr>
        <p:txBody>
          <a:bodyPr/>
          <a:lstStyle/>
          <a:p>
            <a:r>
              <a:rPr lang="en-US" dirty="0"/>
              <a:t>Image Space to Device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(x, y, z) </a:t>
            </a:r>
            <a:r>
              <a:rPr lang="en-US" dirty="0">
                <a:sym typeface="Wingdings"/>
              </a:rPr>
              <a:t> ( x’, y’, z’), where</a:t>
            </a:r>
          </a:p>
          <a:p>
            <a:pPr lvl="1"/>
            <a:r>
              <a:rPr lang="en-US" dirty="0">
                <a:sym typeface="Wingdings"/>
              </a:rPr>
              <a:t>x’ = n*(x+1)/2 = </a:t>
            </a:r>
            <a:r>
              <a:rPr lang="en-US" dirty="0" err="1">
                <a:sym typeface="Wingdings"/>
              </a:rPr>
              <a:t>nx</a:t>
            </a:r>
            <a:r>
              <a:rPr lang="en-US" dirty="0">
                <a:sym typeface="Wingdings"/>
              </a:rPr>
              <a:t>/2 + n/2</a:t>
            </a:r>
          </a:p>
          <a:p>
            <a:pPr lvl="1"/>
            <a:r>
              <a:rPr lang="en-US" dirty="0">
                <a:sym typeface="Wingdings"/>
              </a:rPr>
              <a:t>y’ = m*(y+1)/2 = my/2 + m/2</a:t>
            </a:r>
          </a:p>
          <a:p>
            <a:pPr lvl="1"/>
            <a:r>
              <a:rPr lang="en-US" dirty="0">
                <a:sym typeface="Wingdings"/>
              </a:rPr>
              <a:t>z’ = z = z</a:t>
            </a:r>
          </a:p>
          <a:p>
            <a:pPr lvl="1"/>
            <a:r>
              <a:rPr lang="en-US" dirty="0">
                <a:sym typeface="Wingdings"/>
              </a:rPr>
              <a:t>(for an n x m image)</a:t>
            </a:r>
          </a:p>
          <a:p>
            <a:r>
              <a:rPr lang="en-US" dirty="0">
                <a:sym typeface="Wingdings"/>
              </a:rPr>
              <a:t>Matrix:</a:t>
            </a:r>
          </a:p>
          <a:p>
            <a:pPr marL="366713" lvl="1" indent="0">
              <a:buNone/>
            </a:pPr>
            <a:r>
              <a:rPr lang="en-US" dirty="0">
                <a:sym typeface="Wingdings"/>
              </a:rPr>
              <a:t>(x    y    z    1)          (n/2      0       0     0)</a:t>
            </a:r>
          </a:p>
          <a:p>
            <a:pPr marL="366713" lvl="1" indent="0">
              <a:buNone/>
            </a:pPr>
            <a:r>
              <a:rPr lang="en-US" dirty="0">
                <a:sym typeface="Wingdings"/>
              </a:rPr>
              <a:t>                          x   (0      m/2       0     0) </a:t>
            </a:r>
          </a:p>
          <a:p>
            <a:pPr marL="366713" lvl="1" indent="0">
              <a:buNone/>
            </a:pPr>
            <a:r>
              <a:rPr lang="en-US" dirty="0">
                <a:sym typeface="Wingdings"/>
              </a:rPr>
              <a:t>                               (0        0      1      0)</a:t>
            </a:r>
          </a:p>
          <a:p>
            <a:pPr marL="366713" lvl="1" indent="0">
              <a:buNone/>
            </a:pPr>
            <a:r>
              <a:rPr lang="en-US" dirty="0">
                <a:sym typeface="Wingdings"/>
              </a:rPr>
              <a:t>                               (n/2  m/2   0    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Math Prep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29580" y="2741938"/>
            <a:ext cx="5055270" cy="37932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Note: Ken Joy’s graphics notes are fantastic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http://</a:t>
            </a:r>
            <a:r>
              <a:rPr lang="en-US" sz="3200" dirty="0" err="1">
                <a:solidFill>
                  <a:schemeClr val="tx1"/>
                </a:solidFill>
              </a:rPr>
              <a:t>www.idav.ucdavis.edu</a:t>
            </a:r>
            <a:r>
              <a:rPr lang="en-US" sz="3200" dirty="0">
                <a:solidFill>
                  <a:schemeClr val="tx1"/>
                </a:solidFill>
              </a:rPr>
              <a:t>/education/</a:t>
            </a:r>
            <a:r>
              <a:rPr lang="en-US" sz="3200" dirty="0" err="1">
                <a:solidFill>
                  <a:schemeClr val="tx1"/>
                </a:solidFill>
              </a:rPr>
              <a:t>GraphicsNotes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homepage.html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2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2606039"/>
          </a:xfrm>
        </p:spPr>
        <p:txBody>
          <a:bodyPr>
            <a:normAutofit fontScale="77500" lnSpcReduction="20000"/>
          </a:bodyPr>
          <a:lstStyle/>
          <a:p>
            <a:r>
              <a:rPr lang="en-US" strike="sngStrike" dirty="0"/>
              <a:t>1C: due Weds Jan 23</a:t>
            </a:r>
            <a:r>
              <a:rPr lang="en-US" strike="sngStrike" baseline="30000" dirty="0"/>
              <a:t>rd</a:t>
            </a:r>
            <a:endParaRPr lang="en-US" strike="sngStrike" dirty="0"/>
          </a:p>
          <a:p>
            <a:r>
              <a:rPr lang="en-US" dirty="0"/>
              <a:t>1D: assigned</a:t>
            </a:r>
            <a:r>
              <a:rPr lang="en-US" strike="sngStrike" dirty="0"/>
              <a:t> today</a:t>
            </a:r>
            <a:r>
              <a:rPr lang="en-US" dirty="0"/>
              <a:t> (LAST TUESDAY), due Thurs Jan 31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1E: assigned Thurs Jan 31</a:t>
            </a:r>
            <a:r>
              <a:rPr lang="en-US" baseline="30000" dirty="0"/>
              <a:t>st</a:t>
            </a:r>
            <a:r>
              <a:rPr lang="en-US" dirty="0"/>
              <a:t>, due Weds Feb 6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will be extra support with this.  Tough project.</a:t>
            </a:r>
          </a:p>
          <a:p>
            <a:r>
              <a:rPr lang="en-US" dirty="0">
                <a:sym typeface="Wingdings"/>
              </a:rPr>
              <a:t>1F: assigned Feb 7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, due Feb 19</a:t>
            </a:r>
            <a:r>
              <a:rPr lang="en-US" baseline="30000" dirty="0">
                <a:sym typeface="Wingdings"/>
              </a:rPr>
              <a:t>th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 not as tough as 1E</a:t>
            </a:r>
          </a:p>
          <a:p>
            <a:r>
              <a:rPr lang="en-US" dirty="0">
                <a:sym typeface="Wingdings"/>
              </a:rPr>
              <a:t>2A: will be assigned during week of Feb 11th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58737"/>
              </p:ext>
            </p:extLst>
          </p:nvPr>
        </p:nvGraphicFramePr>
        <p:xfrm>
          <a:off x="934720" y="3474720"/>
          <a:ext cx="671575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22 Lec4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23 1C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dirty="0"/>
                        <a:t> 5</a:t>
                      </a:r>
                    </a:p>
                    <a:p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29 </a:t>
                      </a:r>
                      <a:r>
                        <a:rPr lang="en-US" sz="1200" dirty="0"/>
                        <a:t>(YouTube)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6 </a:t>
                      </a:r>
                    </a:p>
                    <a:p>
                      <a:r>
                        <a:rPr lang="en-US" baseline="0" dirty="0"/>
                        <a:t>1D due</a:t>
                      </a:r>
                    </a:p>
                    <a:p>
                      <a:r>
                        <a:rPr lang="en-US" baseline="0" dirty="0"/>
                        <a:t>1E </a:t>
                      </a:r>
                      <a:r>
                        <a:rPr lang="en-US" sz="1400" baseline="0" dirty="0"/>
                        <a:t>assigned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5 </a:t>
                      </a:r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6</a:t>
                      </a:r>
                    </a:p>
                    <a:p>
                      <a:r>
                        <a:rPr lang="en-US" dirty="0"/>
                        <a:t>1E</a:t>
                      </a:r>
                      <a:r>
                        <a:rPr lang="en-US" baseline="0" dirty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7</a:t>
                      </a:r>
                    </a:p>
                    <a:p>
                      <a:r>
                        <a:rPr lang="en-US" dirty="0"/>
                        <a:t>1F </a:t>
                      </a:r>
                      <a:r>
                        <a:rPr lang="en-US" sz="1400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6135612"/>
            <a:ext cx="869424" cy="591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5103624"/>
            <a:ext cx="2744470" cy="475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1459" y="6476166"/>
            <a:ext cx="25636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Likely: pre-</a:t>
            </a:r>
            <a:r>
              <a:rPr lang="en-US" dirty="0" err="1"/>
              <a:t>SuperBowl</a:t>
            </a:r>
            <a:r>
              <a:rPr lang="en-US" dirty="0"/>
              <a:t> OH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1550504" y="5936974"/>
            <a:ext cx="590955" cy="723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47897" cy="990600"/>
          </a:xfrm>
        </p:spPr>
        <p:txBody>
          <a:bodyPr/>
          <a:lstStyle/>
          <a:p>
            <a:r>
              <a:rPr lang="en-US" dirty="0"/>
              <a:t>What is the norm of a vector?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8248"/>
            <a:ext cx="8153400" cy="4495800"/>
          </a:xfrm>
        </p:spPr>
        <p:txBody>
          <a:bodyPr/>
          <a:lstStyle/>
          <a:p>
            <a:r>
              <a:rPr lang="en-US" dirty="0"/>
              <a:t>The norm of a vector is its length</a:t>
            </a:r>
          </a:p>
          <a:p>
            <a:pPr lvl="1"/>
            <a:r>
              <a:rPr lang="en-US" dirty="0"/>
              <a:t>Denoted with || </a:t>
            </a:r>
            <a:r>
              <a:rPr lang="en-US" sz="2800" baseline="30000" dirty="0"/>
              <a:t>.</a:t>
            </a:r>
            <a:r>
              <a:rPr lang="en-US" dirty="0"/>
              <a:t> ||</a:t>
            </a:r>
          </a:p>
          <a:p>
            <a:r>
              <a:rPr lang="en-US" dirty="0"/>
              <a:t>For a vector A = (</a:t>
            </a:r>
            <a:r>
              <a:rPr lang="en-US" dirty="0" err="1"/>
              <a:t>A.x</a:t>
            </a:r>
            <a:r>
              <a:rPr lang="en-US" dirty="0"/>
              <a:t>, </a:t>
            </a:r>
            <a:r>
              <a:rPr lang="en-US" dirty="0" err="1"/>
              <a:t>A.y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/>
              <a:t>		||A|| = </a:t>
            </a:r>
            <a:r>
              <a:rPr lang="en-US" dirty="0" err="1"/>
              <a:t>sqrt(A.x</a:t>
            </a:r>
            <a:r>
              <a:rPr lang="en-US" dirty="0"/>
              <a:t>*</a:t>
            </a:r>
            <a:r>
              <a:rPr lang="en-US" dirty="0" err="1"/>
              <a:t>A.x+A.y</a:t>
            </a:r>
            <a:r>
              <a:rPr lang="en-US" dirty="0"/>
              <a:t>*</a:t>
            </a:r>
            <a:r>
              <a:rPr lang="en-US" dirty="0" err="1"/>
              <a:t>A.y</a:t>
            </a:r>
            <a:r>
              <a:rPr lang="en-US" dirty="0"/>
              <a:t>)</a:t>
            </a:r>
          </a:p>
          <a:p>
            <a:r>
              <a:rPr lang="en-US" dirty="0"/>
              <a:t>Physical interpretation: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3D, ||A|| = </a:t>
            </a:r>
            <a:r>
              <a:rPr lang="en-US" dirty="0" err="1"/>
              <a:t>sqrt(A.x</a:t>
            </a:r>
            <a:r>
              <a:rPr lang="en-US" dirty="0"/>
              <a:t>*</a:t>
            </a:r>
            <a:r>
              <a:rPr lang="en-US" dirty="0" err="1"/>
              <a:t>A.x+A.y</a:t>
            </a:r>
            <a:r>
              <a:rPr lang="en-US" dirty="0"/>
              <a:t>*</a:t>
            </a:r>
            <a:r>
              <a:rPr lang="en-US" dirty="0" err="1"/>
              <a:t>A.y+A.z</a:t>
            </a:r>
            <a:r>
              <a:rPr lang="en-US" dirty="0"/>
              <a:t>*</a:t>
            </a:r>
            <a:r>
              <a:rPr lang="en-US" dirty="0" err="1"/>
              <a:t>A.z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10265" y="6030410"/>
            <a:ext cx="212712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10265" y="4079688"/>
            <a:ext cx="0" cy="19507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010265" y="5215773"/>
            <a:ext cx="718138" cy="81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34684" y="4846441"/>
            <a:ext cx="106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A.x,A.y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0753" y="5031107"/>
            <a:ext cx="5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||A||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39232" y="5400439"/>
            <a:ext cx="625602" cy="2484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413418" y="5715424"/>
            <a:ext cx="629971" cy="158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11455" y="54710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24875" y="597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10265" y="6068148"/>
            <a:ext cx="717344" cy="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7883"/>
            <a:ext cx="7131403" cy="990600"/>
          </a:xfrm>
        </p:spPr>
        <p:txBody>
          <a:bodyPr/>
          <a:lstStyle/>
          <a:p>
            <a:r>
              <a:rPr lang="en-US" dirty="0"/>
              <a:t>What does it means for a vector to be normalized?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vector A is normalized if ||A|| = 1.</a:t>
            </a:r>
          </a:p>
          <a:p>
            <a:pPr lvl="1"/>
            <a:r>
              <a:rPr lang="en-US" dirty="0"/>
              <a:t>This is also called a unit vector.</a:t>
            </a:r>
          </a:p>
          <a:p>
            <a:r>
              <a:rPr lang="en-US" dirty="0"/>
              <a:t>To obtain a normalized vector, take A/||A||</a:t>
            </a:r>
          </a:p>
          <a:p>
            <a:endParaRPr lang="en-US" dirty="0"/>
          </a:p>
          <a:p>
            <a:r>
              <a:rPr lang="en-US" dirty="0"/>
              <a:t>Many of the operations we will discuss today will only work correctly with normalized vectors.</a:t>
            </a:r>
          </a:p>
        </p:txBody>
      </p:sp>
    </p:spTree>
    <p:extLst>
      <p:ext uri="{BB962C8B-B14F-4D97-AF65-F5344CB8AC3E}">
        <p14:creationId xmlns:p14="http://schemas.microsoft.com/office/powerpoint/2010/main" val="126232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13874" cy="990600"/>
          </a:xfrm>
        </p:spPr>
        <p:txBody>
          <a:bodyPr/>
          <a:lstStyle/>
          <a:p>
            <a:r>
              <a:rPr lang="en-US" dirty="0"/>
              <a:t>What is a dot product?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z="3200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 +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B.y</a:t>
            </a:r>
            <a:endParaRPr lang="en-US" dirty="0"/>
          </a:p>
          <a:p>
            <a:pPr lvl="1"/>
            <a:r>
              <a:rPr lang="en-US" dirty="0"/>
              <a:t>(or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 +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 + </a:t>
            </a:r>
            <a:r>
              <a:rPr lang="en-US" dirty="0" err="1"/>
              <a:t>A.z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)</a:t>
            </a:r>
          </a:p>
          <a:p>
            <a:r>
              <a:rPr lang="en-US" dirty="0"/>
              <a:t>Physical interpretation:</a:t>
            </a:r>
          </a:p>
          <a:p>
            <a:pPr lvl="1"/>
            <a:r>
              <a:rPr lang="en-US" dirty="0"/>
              <a:t>A</a:t>
            </a:r>
            <a:r>
              <a:rPr lang="en-US" baseline="30000" dirty="0"/>
              <a:t>.</a:t>
            </a:r>
            <a:r>
              <a:rPr lang="en-US" dirty="0"/>
              <a:t>B = </a:t>
            </a:r>
            <a:r>
              <a:rPr lang="en-US" dirty="0" err="1"/>
              <a:t>cos</a:t>
            </a:r>
            <a:r>
              <a:rPr lang="en-US" dirty="0"/>
              <a:t>(α)*(||A||*||B||)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41119" y="5627987"/>
            <a:ext cx="212712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241119" y="3677265"/>
            <a:ext cx="0" cy="19507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41119" y="4813350"/>
            <a:ext cx="718138" cy="81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5538" y="4444018"/>
            <a:ext cx="14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(</a:t>
            </a:r>
            <a:r>
              <a:rPr lang="en-US" dirty="0" err="1"/>
              <a:t>A.x,A.y</a:t>
            </a:r>
            <a:r>
              <a:rPr lang="en-US" dirty="0"/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08990" y="4706705"/>
            <a:ext cx="432130" cy="921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90394" y="4337373"/>
            <a:ext cx="155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(</a:t>
            </a:r>
            <a:r>
              <a:rPr lang="en-US" dirty="0" err="1"/>
              <a:t>B.x</a:t>
            </a:r>
            <a:r>
              <a:rPr lang="en-US" dirty="0"/>
              <a:t>, </a:t>
            </a:r>
            <a:r>
              <a:rPr lang="en-US" dirty="0" err="1"/>
              <a:t>B.y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1119" y="4829815"/>
            <a:ext cx="31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α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3070732" y="5210376"/>
            <a:ext cx="368377" cy="155589"/>
          </a:xfrm>
          <a:custGeom>
            <a:avLst/>
            <a:gdLst>
              <a:gd name="connsiteX0" fmla="*/ 0 w 368377"/>
              <a:gd name="connsiteY0" fmla="*/ 116809 h 155589"/>
              <a:gd name="connsiteX1" fmla="*/ 232659 w 368377"/>
              <a:gd name="connsiteY1" fmla="*/ 469 h 155589"/>
              <a:gd name="connsiteX2" fmla="*/ 368377 w 368377"/>
              <a:gd name="connsiteY2" fmla="*/ 155589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7" h="155589">
                <a:moveTo>
                  <a:pt x="0" y="116809"/>
                </a:moveTo>
                <a:cubicBezTo>
                  <a:pt x="85631" y="55407"/>
                  <a:pt x="171263" y="-5994"/>
                  <a:pt x="232659" y="469"/>
                </a:cubicBezTo>
                <a:cubicBezTo>
                  <a:pt x="294055" y="6932"/>
                  <a:pt x="331216" y="81260"/>
                  <a:pt x="368377" y="1555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7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0885" cy="990600"/>
          </a:xfrm>
        </p:spPr>
        <p:txBody>
          <a:bodyPr/>
          <a:lstStyle/>
          <a:p>
            <a:r>
              <a:rPr lang="en-US" dirty="0"/>
              <a:t>What is the cross product?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AxB</a:t>
            </a:r>
            <a:r>
              <a:rPr lang="en-US" dirty="0"/>
              <a:t> = (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 - </a:t>
            </a:r>
            <a:r>
              <a:rPr lang="en-US" dirty="0" err="1"/>
              <a:t>A.z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, </a:t>
            </a:r>
          </a:p>
          <a:p>
            <a:pPr>
              <a:buNone/>
            </a:pPr>
            <a:r>
              <a:rPr lang="en-US" dirty="0"/>
              <a:t>              </a:t>
            </a:r>
            <a:r>
              <a:rPr lang="en-US" dirty="0" err="1"/>
              <a:t>B.x</a:t>
            </a:r>
            <a:r>
              <a:rPr lang="en-US"/>
              <a:t>*A.z</a:t>
            </a:r>
            <a:r>
              <a:rPr lang="en-US" dirty="0"/>
              <a:t> -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B.z</a:t>
            </a:r>
            <a:r>
              <a:rPr lang="en-US" dirty="0"/>
              <a:t>, </a:t>
            </a:r>
          </a:p>
          <a:p>
            <a:pPr>
              <a:buNone/>
            </a:pPr>
            <a:r>
              <a:rPr lang="en-US" dirty="0"/>
              <a:t>              </a:t>
            </a:r>
            <a:r>
              <a:rPr lang="en-US" dirty="0" err="1"/>
              <a:t>A.x</a:t>
            </a:r>
            <a:r>
              <a:rPr lang="en-US" dirty="0"/>
              <a:t>*</a:t>
            </a:r>
            <a:r>
              <a:rPr lang="en-US" dirty="0" err="1"/>
              <a:t>B.y</a:t>
            </a:r>
            <a:r>
              <a:rPr lang="en-US" dirty="0"/>
              <a:t> - </a:t>
            </a:r>
            <a:r>
              <a:rPr lang="en-US" dirty="0" err="1"/>
              <a:t>A.y</a:t>
            </a:r>
            <a:r>
              <a:rPr lang="en-US" dirty="0"/>
              <a:t>*</a:t>
            </a:r>
            <a:r>
              <a:rPr lang="en-US" dirty="0" err="1"/>
              <a:t>B.x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is the physical interpretation of a cross product?</a:t>
            </a:r>
          </a:p>
          <a:p>
            <a:pPr lvl="1"/>
            <a:r>
              <a:rPr lang="en-US" dirty="0"/>
              <a:t>Finds a vector perpendicular to both A and B.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7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Defined: a system of coordinates used in </a:t>
            </a:r>
            <a:r>
              <a:rPr lang="en-US" u="sng" dirty="0"/>
              <a:t>projective geometry</a:t>
            </a:r>
            <a:r>
              <a:rPr lang="en-US" dirty="0"/>
              <a:t>, as Cartesian coordinates are used in Euclidean geometry</a:t>
            </a:r>
          </a:p>
          <a:p>
            <a:r>
              <a:rPr lang="en-US" dirty="0"/>
              <a:t>Primary uses:</a:t>
            </a:r>
          </a:p>
          <a:p>
            <a:pPr lvl="1"/>
            <a:r>
              <a:rPr lang="en-US" dirty="0"/>
              <a:t>4 × 4 matrices to represent general 3-dimensional transformations</a:t>
            </a:r>
          </a:p>
          <a:p>
            <a:pPr lvl="1"/>
            <a:r>
              <a:rPr lang="en-US" dirty="0"/>
              <a:t>it allows a simplified representation of mathematical functions – the rational form – in which rational polynomial functions can be </a:t>
            </a:r>
            <a:r>
              <a:rPr lang="en-US"/>
              <a:t>simply represented</a:t>
            </a:r>
            <a:endParaRPr lang="en-US" dirty="0"/>
          </a:p>
          <a:p>
            <a:r>
              <a:rPr lang="en-US" dirty="0"/>
              <a:t>We only care about the first</a:t>
            </a:r>
          </a:p>
          <a:p>
            <a:pPr lvl="1"/>
            <a:r>
              <a:rPr lang="en-US" dirty="0"/>
              <a:t>I don’t really even know what the second use means</a:t>
            </a:r>
          </a:p>
        </p:txBody>
      </p:sp>
    </p:spTree>
    <p:extLst>
      <p:ext uri="{BB962C8B-B14F-4D97-AF65-F5344CB8AC3E}">
        <p14:creationId xmlns:p14="http://schemas.microsoft.com/office/powerpoint/2010/main" val="5766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409" y="116220"/>
            <a:ext cx="6758583" cy="990600"/>
          </a:xfrm>
        </p:spPr>
        <p:txBody>
          <a:bodyPr/>
          <a:lstStyle/>
          <a:p>
            <a:r>
              <a:rPr lang="en-US" dirty="0"/>
              <a:t>Interpretation of 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4D points: (x, y, z, w)</a:t>
            </a:r>
          </a:p>
          <a:p>
            <a:r>
              <a:rPr lang="en-US" dirty="0"/>
              <a:t>Our typical frame: (x, y, z,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4D points: (x, y, z, w)</a:t>
            </a:r>
          </a:p>
          <a:p>
            <a:r>
              <a:rPr lang="en-US" dirty="0"/>
              <a:t>Our typical frame: (x, y, z, 1)</a:t>
            </a:r>
          </a:p>
          <a:p>
            <a:endParaRPr lang="en-US" dirty="0"/>
          </a:p>
        </p:txBody>
      </p:sp>
      <p:pic>
        <p:nvPicPr>
          <p:cNvPr id="4" name="Picture 3" descr="Screen Shot 2014-10-21 at 5.0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17" y="2619466"/>
            <a:ext cx="6101188" cy="3627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73" y="6190815"/>
            <a:ext cx="467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typical frame in the context of 4D points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28035" y="2863985"/>
            <a:ext cx="2913628" cy="16312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 how to treat points not along the w=1 line?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409" y="116220"/>
            <a:ext cx="6758583" cy="990600"/>
          </a:xfrm>
        </p:spPr>
        <p:txBody>
          <a:bodyPr/>
          <a:lstStyle/>
          <a:p>
            <a:r>
              <a:rPr lang="en-US" dirty="0"/>
              <a:t>Interpretation of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22005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44188" cy="990600"/>
          </a:xfrm>
        </p:spPr>
        <p:txBody>
          <a:bodyPr/>
          <a:lstStyle/>
          <a:p>
            <a:r>
              <a:rPr lang="en-US" dirty="0"/>
              <a:t>Projecting back to w=1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Let P = (x, y, z, w) be a 4D point with w != 1</a:t>
            </a:r>
          </a:p>
          <a:p>
            <a:r>
              <a:rPr lang="en-US" dirty="0"/>
              <a:t>Goal: find P’ = (x’, y’, z’, 1) such P projects </a:t>
            </a:r>
            <a:r>
              <a:rPr lang="en-US"/>
              <a:t>to P’</a:t>
            </a:r>
            <a:endParaRPr lang="en-US" dirty="0"/>
          </a:p>
          <a:p>
            <a:pPr lvl="1"/>
            <a:r>
              <a:rPr lang="en-US" dirty="0"/>
              <a:t>(We have to define what it means to project)</a:t>
            </a:r>
          </a:p>
          <a:p>
            <a:endParaRPr lang="en-US" dirty="0"/>
          </a:p>
          <a:p>
            <a:r>
              <a:rPr lang="en-US" dirty="0"/>
              <a:t>Idea for projection:</a:t>
            </a:r>
          </a:p>
          <a:p>
            <a:pPr lvl="1"/>
            <a:r>
              <a:rPr lang="en-US" dirty="0"/>
              <a:t>Draw line from P to origin.</a:t>
            </a:r>
          </a:p>
          <a:p>
            <a:pPr lvl="1"/>
            <a:r>
              <a:rPr lang="en-US" dirty="0"/>
              <a:t>If Q is along that line (and </a:t>
            </a:r>
            <a:r>
              <a:rPr lang="en-US" dirty="0" err="1"/>
              <a:t>Q.w</a:t>
            </a:r>
            <a:r>
              <a:rPr lang="en-US" dirty="0"/>
              <a:t> == 1), then Q is a projection of 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32125" cy="990600"/>
          </a:xfrm>
        </p:spPr>
        <p:txBody>
          <a:bodyPr/>
          <a:lstStyle/>
          <a:p>
            <a:r>
              <a:rPr lang="en-US" dirty="0"/>
              <a:t>Projecting back to w==1 line</a:t>
            </a:r>
          </a:p>
        </p:txBody>
      </p:sp>
      <p:pic>
        <p:nvPicPr>
          <p:cNvPr id="4" name="Picture 3" descr="Screen Shot 2014-10-21 at 5.12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1" y="1506705"/>
            <a:ext cx="6117187" cy="380214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66908" y="4308431"/>
            <a:ext cx="8153400" cy="194944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Idea for projection:</a:t>
            </a:r>
          </a:p>
          <a:p>
            <a:pPr lvl="1"/>
            <a:r>
              <a:rPr lang="en-US" dirty="0"/>
              <a:t>Draw line from P to origin.</a:t>
            </a:r>
          </a:p>
          <a:p>
            <a:pPr lvl="1"/>
            <a:r>
              <a:rPr lang="en-US" dirty="0"/>
              <a:t>If Q is along that line (and </a:t>
            </a:r>
            <a:r>
              <a:rPr lang="en-US" dirty="0" err="1"/>
              <a:t>Q.w</a:t>
            </a:r>
            <a:r>
              <a:rPr lang="en-US" dirty="0"/>
              <a:t> == 1), then Q is a projection of 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21 at 5.1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30" y="1635441"/>
            <a:ext cx="6891803" cy="482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32125" cy="990600"/>
          </a:xfrm>
        </p:spPr>
        <p:txBody>
          <a:bodyPr/>
          <a:lstStyle/>
          <a:p>
            <a:r>
              <a:rPr lang="en-US" dirty="0"/>
              <a:t>So what is Q?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66908" y="1635441"/>
            <a:ext cx="8153400" cy="194944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Similar triangles argument:</a:t>
            </a:r>
          </a:p>
          <a:p>
            <a:pPr lvl="1"/>
            <a:r>
              <a:rPr lang="en-US" dirty="0"/>
              <a:t>x’ = x/w</a:t>
            </a:r>
          </a:p>
          <a:p>
            <a:pPr lvl="1"/>
            <a:r>
              <a:rPr lang="en-US" dirty="0"/>
              <a:t>y’ = y/w</a:t>
            </a:r>
          </a:p>
          <a:p>
            <a:pPr lvl="1"/>
            <a:r>
              <a:rPr lang="en-US" dirty="0"/>
              <a:t>z’ = z/w</a:t>
            </a:r>
          </a:p>
        </p:txBody>
      </p:sp>
    </p:spTree>
    <p:extLst>
      <p:ext uri="{BB962C8B-B14F-4D97-AF65-F5344CB8AC3E}">
        <p14:creationId xmlns:p14="http://schemas.microsoft.com/office/powerpoint/2010/main" val="21292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World space: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Triangles in native Cartesian coordinates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	Camera located anywhere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Camera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Camera located at origin, looking down -Z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Triangle coordinates relative to camera frame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Image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 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-1 &lt;=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x,y,z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&lt;= +1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z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Screen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-1 &lt;=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,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&lt;= +1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 Device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0&lt;=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&lt;=width, 0 &lt;=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&lt;=height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9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3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/>
          <p:cNvSpPr/>
          <p:nvPr/>
        </p:nvSpPr>
        <p:spPr>
          <a:xfrm>
            <a:off x="-494468" y="950713"/>
            <a:ext cx="10006125" cy="3343007"/>
          </a:xfrm>
          <a:custGeom>
            <a:avLst/>
            <a:gdLst>
              <a:gd name="connsiteX0" fmla="*/ 5158154 w 10006125"/>
              <a:gd name="connsiteY0" fmla="*/ 264594 h 3343007"/>
              <a:gd name="connsiteX1" fmla="*/ 2070925 w 10006125"/>
              <a:gd name="connsiteY1" fmla="*/ 417876 h 3343007"/>
              <a:gd name="connsiteX2" fmla="*/ 790054 w 10006125"/>
              <a:gd name="connsiteY2" fmla="*/ 1052901 h 3343007"/>
              <a:gd name="connsiteX3" fmla="*/ 833844 w 10006125"/>
              <a:gd name="connsiteY3" fmla="*/ 2848490 h 3343007"/>
              <a:gd name="connsiteX4" fmla="*/ 5793116 w 10006125"/>
              <a:gd name="connsiteY4" fmla="*/ 3319285 h 3343007"/>
              <a:gd name="connsiteX5" fmla="*/ 9482464 w 10006125"/>
              <a:gd name="connsiteY5" fmla="*/ 2706157 h 3343007"/>
              <a:gd name="connsiteX6" fmla="*/ 8935083 w 10006125"/>
              <a:gd name="connsiteY6" fmla="*/ 406927 h 3343007"/>
              <a:gd name="connsiteX7" fmla="*/ 5158154 w 10006125"/>
              <a:gd name="connsiteY7" fmla="*/ 264594 h 33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6125" h="3343007">
                <a:moveTo>
                  <a:pt x="5158154" y="264594"/>
                </a:moveTo>
                <a:cubicBezTo>
                  <a:pt x="4014128" y="266419"/>
                  <a:pt x="2798942" y="286492"/>
                  <a:pt x="2070925" y="417876"/>
                </a:cubicBezTo>
                <a:cubicBezTo>
                  <a:pt x="1342908" y="549261"/>
                  <a:pt x="996234" y="647799"/>
                  <a:pt x="790054" y="1052901"/>
                </a:cubicBezTo>
                <a:cubicBezTo>
                  <a:pt x="583874" y="1458003"/>
                  <a:pt x="0" y="2470759"/>
                  <a:pt x="833844" y="2848490"/>
                </a:cubicBezTo>
                <a:cubicBezTo>
                  <a:pt x="1667688" y="3226221"/>
                  <a:pt x="4351679" y="3343007"/>
                  <a:pt x="5793116" y="3319285"/>
                </a:cubicBezTo>
                <a:cubicBezTo>
                  <a:pt x="7234553" y="3295563"/>
                  <a:pt x="8958803" y="3191550"/>
                  <a:pt x="9482464" y="2706157"/>
                </a:cubicBezTo>
                <a:cubicBezTo>
                  <a:pt x="10006125" y="2220764"/>
                  <a:pt x="9657626" y="813854"/>
                  <a:pt x="8935083" y="406927"/>
                </a:cubicBezTo>
                <a:cubicBezTo>
                  <a:pt x="8212540" y="0"/>
                  <a:pt x="6302180" y="262769"/>
                  <a:pt x="5158154" y="264594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154705" y="2110641"/>
            <a:ext cx="35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-Z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1"/>
          </p:nvPr>
        </p:nvSpPr>
        <p:spPr>
          <a:xfrm>
            <a:off x="483962" y="3903535"/>
            <a:ext cx="8153400" cy="29544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Need to construct a Camera Frame</a:t>
            </a:r>
          </a:p>
          <a:p>
            <a:r>
              <a:rPr lang="en-US" dirty="0"/>
              <a:t>Need to construct a matrix to transform </a:t>
            </a:r>
            <a:r>
              <a:rPr lang="en-US" u="sng" dirty="0"/>
              <a:t>points</a:t>
            </a:r>
            <a:r>
              <a:rPr lang="en-US" dirty="0"/>
              <a:t> from Cartesian Frame to Camera Frame</a:t>
            </a:r>
          </a:p>
          <a:p>
            <a:pPr lvl="1"/>
            <a:r>
              <a:rPr lang="en-US" dirty="0"/>
              <a:t>Transform triangle by transforming its three vertices</a:t>
            </a:r>
          </a:p>
        </p:txBody>
      </p:sp>
    </p:spTree>
    <p:extLst>
      <p:ext uri="{BB962C8B-B14F-4D97-AF65-F5344CB8AC3E}">
        <p14:creationId xmlns:p14="http://schemas.microsoft.com/office/powerpoint/2010/main" val="2672907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059"/>
            <a:ext cx="7904182" cy="990600"/>
          </a:xfrm>
        </p:spPr>
        <p:txBody>
          <a:bodyPr/>
          <a:lstStyle/>
          <a:p>
            <a:r>
              <a:rPr lang="en-US" dirty="0"/>
              <a:t>Basis pt 2 </a:t>
            </a:r>
            <a:br>
              <a:rPr lang="en-US" dirty="0"/>
            </a:br>
            <a:r>
              <a:rPr lang="en-US" dirty="0"/>
              <a:t>(more linear algebra-</a:t>
            </a:r>
            <a:r>
              <a:rPr lang="en-US" dirty="0" err="1"/>
              <a:t>y</a:t>
            </a:r>
            <a:r>
              <a:rPr lang="en-US" dirty="0"/>
              <a:t> this time)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Camera frame must be a basis:</a:t>
            </a:r>
          </a:p>
          <a:p>
            <a:pPr lvl="1"/>
            <a:r>
              <a:rPr lang="en-US" dirty="0"/>
              <a:t>Spans space … can get any point through a linear combination of basis vectors</a:t>
            </a:r>
          </a:p>
          <a:p>
            <a:pPr lvl="1"/>
            <a:r>
              <a:rPr lang="en-US" dirty="0"/>
              <a:t>Every member must be linearly independent</a:t>
            </a:r>
          </a:p>
          <a:p>
            <a:pPr lvl="2"/>
            <a:r>
              <a:rPr lang="en-US" dirty="0">
                <a:sym typeface="Wingdings"/>
              </a:rPr>
              <a:t> we didn’t talk about this much on Thursday.</a:t>
            </a:r>
          </a:p>
          <a:p>
            <a:pPr lvl="2"/>
            <a:r>
              <a:rPr lang="en-US" dirty="0">
                <a:sym typeface="Wingdings"/>
              </a:rPr>
              <a:t>linearly independent means that no basis vector can be represented via others</a:t>
            </a:r>
          </a:p>
          <a:p>
            <a:pPr lvl="2"/>
            <a:r>
              <a:rPr lang="en-US" dirty="0">
                <a:sym typeface="Wingdings"/>
              </a:rPr>
              <a:t>Repeat slide (coming up) shows linearly *dependent* vectors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2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(REPEAT) Why unique?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0182" y="5473148"/>
            <a:ext cx="987287" cy="1027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83825" y="4406588"/>
            <a:ext cx="68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89842" y="5976971"/>
            <a:ext cx="68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85043" y="4101788"/>
            <a:ext cx="251791" cy="675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52758" y="5254366"/>
            <a:ext cx="1040297" cy="99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3055" y="5092148"/>
            <a:ext cx="68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D3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977534" cy="4495800"/>
          </a:xfrm>
        </p:spPr>
        <p:txBody>
          <a:bodyPr/>
          <a:lstStyle/>
          <a:p>
            <a:r>
              <a:rPr lang="en-US" dirty="0"/>
              <a:t>Let (a, b, c) mean:</a:t>
            </a:r>
          </a:p>
          <a:p>
            <a:pPr lvl="1"/>
            <a:r>
              <a:rPr lang="en-US" dirty="0"/>
              <a:t>The number of steps ‘a’ in direction D1</a:t>
            </a:r>
          </a:p>
          <a:p>
            <a:pPr lvl="1"/>
            <a:r>
              <a:rPr lang="en-US" dirty="0"/>
              <a:t>The number of steps ‘b’ in direction D2</a:t>
            </a:r>
          </a:p>
          <a:p>
            <a:pPr lvl="1"/>
            <a:r>
              <a:rPr lang="en-US" dirty="0"/>
              <a:t>The number of steps ‘c’ in direction D3</a:t>
            </a:r>
          </a:p>
          <a:p>
            <a:pPr lvl="1"/>
            <a:endParaRPr lang="en-US" dirty="0"/>
          </a:p>
          <a:p>
            <a:r>
              <a:rPr lang="en-US" dirty="0"/>
              <a:t>Then there is more than one way to get to some point X in S, i.e.,</a:t>
            </a:r>
          </a:p>
          <a:p>
            <a:pPr lvl="1"/>
            <a:r>
              <a:rPr lang="en-US" dirty="0"/>
              <a:t>(a1, b1, c1) = X    and</a:t>
            </a:r>
          </a:p>
          <a:p>
            <a:pPr lvl="1"/>
            <a:r>
              <a:rPr lang="en-US" dirty="0"/>
              <a:t>(a2, b2, c2) = X</a:t>
            </a:r>
          </a:p>
        </p:txBody>
      </p:sp>
    </p:spTree>
    <p:extLst>
      <p:ext uri="{BB962C8B-B14F-4D97-AF65-F5344CB8AC3E}">
        <p14:creationId xmlns:p14="http://schemas.microsoft.com/office/powerpoint/2010/main" val="1484629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Must choose (</a:t>
            </a:r>
            <a:r>
              <a:rPr lang="en-US" dirty="0" err="1"/>
              <a:t>u,v,w,O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 = camera position</a:t>
            </a:r>
          </a:p>
          <a:p>
            <a:r>
              <a:rPr lang="en-US" dirty="0"/>
              <a:t>w = O-focus</a:t>
            </a:r>
          </a:p>
          <a:p>
            <a:pPr lvl="1"/>
            <a:r>
              <a:rPr lang="en-US" dirty="0"/>
              <a:t>Not “focus-O”, since we want to look down -Z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3388249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space:</a:t>
            </a:r>
          </a:p>
          <a:p>
            <a:r>
              <a:rPr lang="en-US" dirty="0"/>
              <a:t>	</a:t>
            </a:r>
            <a:r>
              <a:rPr lang="en-US" sz="1400" dirty="0"/>
              <a:t>Camera located at origin, looking down -Z</a:t>
            </a:r>
          </a:p>
          <a:p>
            <a:r>
              <a:rPr lang="en-US" sz="1400" dirty="0"/>
              <a:t>	Triangle coordinates relative to camera frame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56806" y="2728529"/>
            <a:ext cx="786497" cy="33820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6806" y="2344906"/>
            <a:ext cx="786497" cy="38362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283113" y="2718360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5259" y="2721316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309127" y="2478677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4648" y="2466138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pic>
        <p:nvPicPr>
          <p:cNvPr id="14" name="Picture 13" descr="Picture 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37" y="2358238"/>
            <a:ext cx="4245663" cy="2755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3492" y="2574640"/>
            <a:ext cx="35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-Z</a:t>
            </a:r>
          </a:p>
        </p:txBody>
      </p:sp>
    </p:spTree>
    <p:extLst>
      <p:ext uri="{BB962C8B-B14F-4D97-AF65-F5344CB8AC3E}">
        <p14:creationId xmlns:p14="http://schemas.microsoft.com/office/powerpoint/2010/main" val="29414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5490989"/>
          </a:xfrm>
        </p:spPr>
        <p:txBody>
          <a:bodyPr/>
          <a:lstStyle/>
          <a:p>
            <a:r>
              <a:rPr lang="en-US" dirty="0"/>
              <a:t>Must choose (</a:t>
            </a:r>
            <a:r>
              <a:rPr lang="en-US" dirty="0" err="1"/>
              <a:t>u,v,w,O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 = camera position</a:t>
            </a:r>
          </a:p>
          <a:p>
            <a:r>
              <a:rPr lang="en-US" dirty="0"/>
              <a:t>w = O-focus</a:t>
            </a:r>
          </a:p>
          <a:p>
            <a:r>
              <a:rPr lang="en-US" dirty="0">
                <a:solidFill>
                  <a:srgbClr val="FF0000"/>
                </a:solidFill>
              </a:rPr>
              <a:t>v = up </a:t>
            </a:r>
          </a:p>
          <a:p>
            <a:r>
              <a:rPr lang="en-US" dirty="0">
                <a:solidFill>
                  <a:srgbClr val="FF0000"/>
                </a:solidFill>
              </a:rPr>
              <a:t>u = up x (O-focus)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2648" y="3388249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space:</a:t>
            </a:r>
          </a:p>
          <a:p>
            <a:r>
              <a:rPr lang="en-US" dirty="0"/>
              <a:t>	</a:t>
            </a:r>
            <a:r>
              <a:rPr lang="en-US" sz="1400" dirty="0"/>
              <a:t>Camera located at origin, looking down -Z</a:t>
            </a:r>
          </a:p>
          <a:p>
            <a:r>
              <a:rPr lang="en-US" sz="1400" dirty="0"/>
              <a:t>	Triangle coordinates relative to camera frame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56806" y="2728529"/>
            <a:ext cx="786497" cy="33820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6806" y="2344906"/>
            <a:ext cx="786497" cy="38362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283113" y="2718360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5259" y="2721316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309127" y="2478677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4648" y="2466138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pic>
        <p:nvPicPr>
          <p:cNvPr id="14" name="Picture 13" descr="Picture 3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37" y="2358238"/>
            <a:ext cx="4245663" cy="2755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3492" y="2574640"/>
            <a:ext cx="35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-Z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8914EF-5B4A-4DCA-B655-8A8A235D67D7}"/>
              </a:ext>
            </a:extLst>
          </p:cNvPr>
          <p:cNvCxnSpPr/>
          <p:nvPr/>
        </p:nvCxnSpPr>
        <p:spPr>
          <a:xfrm flipH="1">
            <a:off x="4689348" y="6080760"/>
            <a:ext cx="585216" cy="548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0087-69CD-43A0-81CF-45CC100C517D}"/>
              </a:ext>
            </a:extLst>
          </p:cNvPr>
          <p:cNvCxnSpPr/>
          <p:nvPr/>
        </p:nvCxnSpPr>
        <p:spPr>
          <a:xfrm>
            <a:off x="5274564" y="60807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D7CAA5-D210-46B1-9E1A-F1CB8550E25C}"/>
              </a:ext>
            </a:extLst>
          </p:cNvPr>
          <p:cNvCxnSpPr/>
          <p:nvPr/>
        </p:nvCxnSpPr>
        <p:spPr>
          <a:xfrm flipH="1" flipV="1">
            <a:off x="5024628" y="5586983"/>
            <a:ext cx="292608" cy="493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DCCCF-5354-4E76-9B24-A575A8767571}"/>
              </a:ext>
            </a:extLst>
          </p:cNvPr>
          <p:cNvCxnSpPr/>
          <p:nvPr/>
        </p:nvCxnSpPr>
        <p:spPr>
          <a:xfrm flipV="1">
            <a:off x="5317236" y="5618972"/>
            <a:ext cx="268224" cy="489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83560E-906B-4043-BCBF-8DA80E3110D9}"/>
              </a:ext>
            </a:extLst>
          </p:cNvPr>
          <p:cNvSpPr txBox="1"/>
          <p:nvPr/>
        </p:nvSpPr>
        <p:spPr>
          <a:xfrm>
            <a:off x="4206240" y="6309360"/>
            <a:ext cx="37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u</a:t>
            </a:r>
            <a:endParaRPr lang="zh-CN" alt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C0C4B-927D-4DEC-BEDF-750B8A800799}"/>
              </a:ext>
            </a:extLst>
          </p:cNvPr>
          <p:cNvSpPr txBox="1"/>
          <p:nvPr/>
        </p:nvSpPr>
        <p:spPr>
          <a:xfrm>
            <a:off x="6172308" y="5757593"/>
            <a:ext cx="60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</a:t>
            </a:r>
            <a:endParaRPr lang="zh-CN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EF37B-7072-49FF-B136-7035ED2727AB}"/>
              </a:ext>
            </a:extLst>
          </p:cNvPr>
          <p:cNvSpPr txBox="1"/>
          <p:nvPr/>
        </p:nvSpPr>
        <p:spPr>
          <a:xfrm>
            <a:off x="4400196" y="5225732"/>
            <a:ext cx="71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v1</a:t>
            </a:r>
            <a:endParaRPr lang="zh-CN" alt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6E2D8-A8BD-4CFA-9DFB-BB69F1B154EE}"/>
              </a:ext>
            </a:extLst>
          </p:cNvPr>
          <p:cNvSpPr txBox="1"/>
          <p:nvPr/>
        </p:nvSpPr>
        <p:spPr>
          <a:xfrm>
            <a:off x="5457089" y="5095269"/>
            <a:ext cx="154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V2…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47972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090292" cy="990600"/>
          </a:xfrm>
        </p:spPr>
        <p:txBody>
          <a:bodyPr/>
          <a:lstStyle/>
          <a:p>
            <a:r>
              <a:rPr lang="en-US" sz="4000" dirty="0"/>
              <a:t>But wait … what if dot(v2,v3) != 0?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558332"/>
            <a:ext cx="8153400" cy="2527465"/>
          </a:xfrm>
        </p:spPr>
        <p:txBody>
          <a:bodyPr/>
          <a:lstStyle/>
          <a:p>
            <a:r>
              <a:rPr lang="en-US" dirty="0"/>
              <a:t>We can get around this with two cross products:</a:t>
            </a:r>
          </a:p>
          <a:p>
            <a:pPr lvl="1"/>
            <a:r>
              <a:rPr lang="en-US" dirty="0"/>
              <a:t>u = Up x (O-focus)</a:t>
            </a:r>
          </a:p>
          <a:p>
            <a:pPr lvl="1"/>
            <a:r>
              <a:rPr lang="en-US" dirty="0"/>
              <a:t>v = (O-focus) x u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35434" y="2954564"/>
            <a:ext cx="94149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835434" y="2353973"/>
            <a:ext cx="700647" cy="5990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6929" y="2768310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O-focus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6081" y="2169307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3616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090292" cy="990600"/>
          </a:xfrm>
        </p:spPr>
        <p:txBody>
          <a:bodyPr/>
          <a:lstStyle/>
          <a:p>
            <a:r>
              <a:rPr lang="en-US" sz="4000" dirty="0"/>
              <a:t>Camera frame summarized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069307"/>
            <a:ext cx="3907291" cy="2527465"/>
          </a:xfrm>
        </p:spPr>
        <p:txBody>
          <a:bodyPr/>
          <a:lstStyle/>
          <a:p>
            <a:r>
              <a:rPr lang="en-US" dirty="0"/>
              <a:t>O = camera position</a:t>
            </a:r>
          </a:p>
          <a:p>
            <a:r>
              <a:rPr lang="en-US" dirty="0"/>
              <a:t>u = Up x (O-focus)</a:t>
            </a:r>
          </a:p>
          <a:p>
            <a:r>
              <a:rPr lang="en-US" dirty="0"/>
              <a:t>v = (O-focus) x u</a:t>
            </a:r>
          </a:p>
          <a:p>
            <a:r>
              <a:rPr lang="en-US" dirty="0"/>
              <a:t>w = O-focus</a:t>
            </a:r>
          </a:p>
          <a:p>
            <a:endParaRPr lang="en-US" dirty="0"/>
          </a:p>
          <a:p>
            <a:r>
              <a:rPr lang="en-US" dirty="0"/>
              <a:t>Important note:          u, v, and w need to be normalized!</a:t>
            </a:r>
          </a:p>
        </p:txBody>
      </p:sp>
      <p:pic>
        <p:nvPicPr>
          <p:cNvPr id="8" name="Picture 7" descr="Picture 3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73" y="2934255"/>
            <a:ext cx="4470311" cy="29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7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3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/>
          <p:cNvSpPr/>
          <p:nvPr/>
        </p:nvSpPr>
        <p:spPr>
          <a:xfrm>
            <a:off x="-494468" y="950713"/>
            <a:ext cx="10006125" cy="3343007"/>
          </a:xfrm>
          <a:custGeom>
            <a:avLst/>
            <a:gdLst>
              <a:gd name="connsiteX0" fmla="*/ 5158154 w 10006125"/>
              <a:gd name="connsiteY0" fmla="*/ 264594 h 3343007"/>
              <a:gd name="connsiteX1" fmla="*/ 2070925 w 10006125"/>
              <a:gd name="connsiteY1" fmla="*/ 417876 h 3343007"/>
              <a:gd name="connsiteX2" fmla="*/ 790054 w 10006125"/>
              <a:gd name="connsiteY2" fmla="*/ 1052901 h 3343007"/>
              <a:gd name="connsiteX3" fmla="*/ 833844 w 10006125"/>
              <a:gd name="connsiteY3" fmla="*/ 2848490 h 3343007"/>
              <a:gd name="connsiteX4" fmla="*/ 5793116 w 10006125"/>
              <a:gd name="connsiteY4" fmla="*/ 3319285 h 3343007"/>
              <a:gd name="connsiteX5" fmla="*/ 9482464 w 10006125"/>
              <a:gd name="connsiteY5" fmla="*/ 2706157 h 3343007"/>
              <a:gd name="connsiteX6" fmla="*/ 8935083 w 10006125"/>
              <a:gd name="connsiteY6" fmla="*/ 406927 h 3343007"/>
              <a:gd name="connsiteX7" fmla="*/ 5158154 w 10006125"/>
              <a:gd name="connsiteY7" fmla="*/ 264594 h 33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6125" h="3343007">
                <a:moveTo>
                  <a:pt x="5158154" y="264594"/>
                </a:moveTo>
                <a:cubicBezTo>
                  <a:pt x="4014128" y="266419"/>
                  <a:pt x="2798942" y="286492"/>
                  <a:pt x="2070925" y="417876"/>
                </a:cubicBezTo>
                <a:cubicBezTo>
                  <a:pt x="1342908" y="549261"/>
                  <a:pt x="996234" y="647799"/>
                  <a:pt x="790054" y="1052901"/>
                </a:cubicBezTo>
                <a:cubicBezTo>
                  <a:pt x="583874" y="1458003"/>
                  <a:pt x="0" y="2470759"/>
                  <a:pt x="833844" y="2848490"/>
                </a:cubicBezTo>
                <a:cubicBezTo>
                  <a:pt x="1667688" y="3226221"/>
                  <a:pt x="4351679" y="3343007"/>
                  <a:pt x="5793116" y="3319285"/>
                </a:cubicBezTo>
                <a:cubicBezTo>
                  <a:pt x="7234553" y="3295563"/>
                  <a:pt x="8958803" y="3191550"/>
                  <a:pt x="9482464" y="2706157"/>
                </a:cubicBezTo>
                <a:cubicBezTo>
                  <a:pt x="10006125" y="2220764"/>
                  <a:pt x="9657626" y="813854"/>
                  <a:pt x="8935083" y="406927"/>
                </a:cubicBezTo>
                <a:cubicBezTo>
                  <a:pt x="8212540" y="0"/>
                  <a:pt x="6302180" y="262769"/>
                  <a:pt x="5158154" y="264594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154705" y="2110641"/>
            <a:ext cx="35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-Z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1"/>
          </p:nvPr>
        </p:nvSpPr>
        <p:spPr>
          <a:xfrm>
            <a:off x="483962" y="3903535"/>
            <a:ext cx="8153400" cy="2954465"/>
          </a:xfrm>
        </p:spPr>
        <p:txBody>
          <a:bodyPr/>
          <a:lstStyle/>
          <a:p>
            <a:endParaRPr lang="en-US" dirty="0"/>
          </a:p>
          <a:p>
            <a:r>
              <a:rPr lang="en-US" u="sng" dirty="0"/>
              <a:t>Need to construct a Camera Frame </a:t>
            </a:r>
            <a:r>
              <a:rPr lang="en-US" dirty="0" err="1">
                <a:sym typeface="Wingdings"/>
              </a:rPr>
              <a:t>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Wingdings"/>
              </a:rPr>
              <a:t>✔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Need to construct a matrix to transform </a:t>
            </a:r>
            <a:r>
              <a:rPr lang="en-US" u="sng" dirty="0"/>
              <a:t>points</a:t>
            </a:r>
            <a:r>
              <a:rPr lang="en-US" dirty="0"/>
              <a:t> from Cartesian Frame to Camera Frame</a:t>
            </a:r>
          </a:p>
          <a:p>
            <a:pPr lvl="1"/>
            <a:r>
              <a:rPr lang="en-US" dirty="0"/>
              <a:t>Transform triangle by transforming its three vertices</a:t>
            </a:r>
          </a:p>
        </p:txBody>
      </p:sp>
    </p:spTree>
    <p:extLst>
      <p:ext uri="{BB962C8B-B14F-4D97-AF65-F5344CB8AC3E}">
        <p14:creationId xmlns:p14="http://schemas.microsoft.com/office/powerpoint/2010/main" val="274978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Will Come Up Later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8429" y="1401435"/>
            <a:ext cx="8437619" cy="5257800"/>
          </a:xfrm>
        </p:spPr>
        <p:txBody>
          <a:bodyPr/>
          <a:lstStyle/>
          <a:p>
            <a:r>
              <a:rPr lang="en-US" dirty="0"/>
              <a:t>Consider the meaning of Cartesian coordinates (</a:t>
            </a:r>
            <a:r>
              <a:rPr lang="en-US" dirty="0" err="1"/>
              <a:t>x,y,z</a:t>
            </a:r>
            <a:r>
              <a:rPr lang="en-US" dirty="0"/>
              <a:t>):</a:t>
            </a:r>
          </a:p>
          <a:p>
            <a:pPr>
              <a:buNone/>
            </a:pPr>
            <a:r>
              <a:rPr lang="en-US" dirty="0"/>
              <a:t>[</a:t>
            </a:r>
            <a:r>
              <a:rPr lang="en-US" dirty="0" err="1"/>
              <a:t>x</a:t>
            </a:r>
            <a:r>
              <a:rPr lang="en-US" dirty="0"/>
              <a:t>  </a:t>
            </a:r>
            <a:r>
              <a:rPr lang="en-US" dirty="0" err="1"/>
              <a:t>y</a:t>
            </a:r>
            <a:r>
              <a:rPr lang="en-US" dirty="0"/>
              <a:t>  </a:t>
            </a:r>
            <a:r>
              <a:rPr lang="en-US" dirty="0" err="1"/>
              <a:t>z</a:t>
            </a:r>
            <a:r>
              <a:rPr lang="en-US" dirty="0"/>
              <a:t> 1][&lt;1,0,0&gt;]</a:t>
            </a:r>
          </a:p>
          <a:p>
            <a:pPr>
              <a:buNone/>
            </a:pPr>
            <a:r>
              <a:rPr lang="en-US" dirty="0"/>
              <a:t>              [&lt;0,1,0&gt;]   = 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[&lt;0,0,1&gt;]</a:t>
            </a:r>
          </a:p>
          <a:p>
            <a:pPr>
              <a:buNone/>
            </a:pPr>
            <a:r>
              <a:rPr lang="en-US" dirty="0"/>
              <a:t>              [(0,0,0)]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5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93005" cy="990600"/>
          </a:xfrm>
        </p:spPr>
        <p:txBody>
          <a:bodyPr/>
          <a:lstStyle/>
          <a:p>
            <a:r>
              <a:rPr lang="en-US" dirty="0"/>
              <a:t>The Two Frames of the Camera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Our two frames: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12648" y="2362200"/>
            <a:ext cx="3602186" cy="31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Cartesian: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&lt;1,0,0&gt;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&lt;0,1,0&gt;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&lt;0,0,1&gt;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(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0,0,0</a:t>
            </a: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)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07662" y="2362200"/>
            <a:ext cx="4158385" cy="31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Camera: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u = up x (O-focus)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v = (O-focus) x u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w = (O-focus)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O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97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World space: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Triangles in native Cartesian coordinates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	Camera located anywhere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Camera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Camera located at origin, looking down -Z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Triangle coordinates relative to camera frame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Image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 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-1 &lt;=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x,y,z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&lt;= +1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z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Screen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-1 &lt;=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, 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&lt;= +1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9241" y="5946562"/>
              <a:ext cx="29037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 Device space: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All viewable objects within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	0&lt;=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&lt;=width, 0 &lt;=</a:t>
              </a:r>
              <a:r>
                <a:rPr lang="en-US" sz="1400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  <a:r>
                <a:rPr lang="en-US" sz="1400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&lt;=height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52380" y="1407089"/>
            <a:ext cx="4357991" cy="25526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83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93005" cy="990600"/>
          </a:xfrm>
        </p:spPr>
        <p:txBody>
          <a:bodyPr/>
          <a:lstStyle/>
          <a:p>
            <a:r>
              <a:rPr lang="en-US" dirty="0"/>
              <a:t>The Two Frames of the Camera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Our two frames: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12648" y="2362200"/>
            <a:ext cx="3602186" cy="31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Cartesian: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&lt;1,0,0&gt;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&lt;0,1,0&gt;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&lt;0,0,1&gt;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(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0,0,0</a:t>
            </a: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)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07662" y="2362200"/>
            <a:ext cx="4158385" cy="31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Camera: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u = up x (O-focus)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v = (O-focus) x u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w = (O-focus)</a:t>
            </a:r>
          </a:p>
          <a:p>
            <a:pPr marL="774701" lvl="1" indent="-319088" defTabSz="914400" eaLnBrk="0" hangingPunct="0">
              <a:spcBef>
                <a:spcPts val="700"/>
              </a:spcBef>
              <a:buClr>
                <a:srgbClr val="005128"/>
              </a:buClr>
              <a:buSzPct val="60000"/>
              <a:buFont typeface="Wingdings" charset="0"/>
              <a:buChar char=""/>
            </a:pPr>
            <a:r>
              <a:rPr lang="en-US" sz="2900" dirty="0">
                <a:latin typeface="+mn-lt"/>
                <a:ea typeface="ＭＳ Ｐゴシック" charset="-128"/>
                <a:cs typeface="ＭＳ Ｐゴシック" charset="-128"/>
              </a:rPr>
              <a:t>O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438" y="5474356"/>
            <a:ext cx="802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“Camera Frame” is a Frame, so we can express any Cartesian vector as a combination of u, v, w.</a:t>
            </a:r>
          </a:p>
        </p:txBody>
      </p:sp>
    </p:spTree>
    <p:extLst>
      <p:ext uri="{BB962C8B-B14F-4D97-AF65-F5344CB8AC3E}">
        <p14:creationId xmlns:p14="http://schemas.microsoft.com/office/powerpoint/2010/main" val="30177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406056" cy="990600"/>
          </a:xfrm>
        </p:spPr>
        <p:txBody>
          <a:bodyPr/>
          <a:lstStyle/>
          <a:p>
            <a:r>
              <a:rPr lang="en-US" dirty="0"/>
              <a:t>Converting From Cartesian Frame To Camera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4037" y="1401435"/>
            <a:ext cx="8705212" cy="5257800"/>
          </a:xfrm>
        </p:spPr>
        <p:txBody>
          <a:bodyPr/>
          <a:lstStyle/>
          <a:p>
            <a:r>
              <a:rPr lang="en-US" dirty="0"/>
              <a:t>The Cartesian vector &lt;1,0,0&gt; can be represented as some combination of the Camera Frame’s basis functions u, v, w:</a:t>
            </a:r>
          </a:p>
          <a:p>
            <a:pPr lvl="1"/>
            <a:r>
              <a:rPr lang="en-US" dirty="0"/>
              <a:t>&lt;1,0,0&gt; = e1,1 * u + e1,2 * v + e1,3 * w</a:t>
            </a:r>
          </a:p>
          <a:p>
            <a:r>
              <a:rPr lang="en-US" dirty="0"/>
              <a:t>So can the Cartesian vector &lt;0,1,0&gt;</a:t>
            </a:r>
          </a:p>
          <a:p>
            <a:pPr lvl="1"/>
            <a:r>
              <a:rPr lang="en-US" dirty="0"/>
              <a:t>&lt;0,1,0&gt; = e2,1 * u + e2,2 * v + e2,3 * w</a:t>
            </a:r>
          </a:p>
          <a:p>
            <a:r>
              <a:rPr lang="en-US" dirty="0"/>
              <a:t>So can the Cartesian vector &lt;0,0,1&gt;</a:t>
            </a:r>
          </a:p>
          <a:p>
            <a:pPr lvl="1"/>
            <a:r>
              <a:rPr lang="en-US" dirty="0"/>
              <a:t>&lt;0,0,1&gt; = e3,1 * u + e3,2 * v + e3,3 * w</a:t>
            </a:r>
          </a:p>
          <a:p>
            <a:r>
              <a:rPr lang="en-US" dirty="0"/>
              <a:t>So can the vector: </a:t>
            </a:r>
            <a:r>
              <a:rPr lang="en-US" sz="2000" dirty="0"/>
              <a:t>Cartesian Frame origin – Camera Frame origin</a:t>
            </a:r>
          </a:p>
          <a:p>
            <a:pPr lvl="1"/>
            <a:r>
              <a:rPr lang="en-US" dirty="0"/>
              <a:t>(0,0,0) - O = e4,1 * u + e4,2 * v + e4,3 * w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 lvl="1"/>
            <a:r>
              <a:rPr lang="en-US" dirty="0"/>
              <a:t>(0,0,0) = e4,1 * u + e4,2 * v + e4,3 * w + O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67573" y="2689844"/>
            <a:ext cx="1155403" cy="8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614010" y="3236632"/>
            <a:ext cx="994183" cy="540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994158" y="3033791"/>
            <a:ext cx="428278" cy="798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883097" cy="990600"/>
          </a:xfrm>
        </p:spPr>
        <p:txBody>
          <a:bodyPr/>
          <a:lstStyle/>
          <a:p>
            <a:r>
              <a:rPr lang="en-US" dirty="0"/>
              <a:t>Putting Our Equations Into Matrix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8429" y="1401435"/>
            <a:ext cx="8437619" cy="5257800"/>
          </a:xfrm>
        </p:spPr>
        <p:txBody>
          <a:bodyPr/>
          <a:lstStyle/>
          <a:p>
            <a:r>
              <a:rPr lang="en-US" dirty="0"/>
              <a:t>&lt;1,0,0&gt; = e1,1 * u + e1,2 * v + e1,3 * w</a:t>
            </a:r>
          </a:p>
          <a:p>
            <a:r>
              <a:rPr lang="en-US" dirty="0"/>
              <a:t>&lt;0,1,0&gt; = e2,1 * u + e2,2 * v + e2,3 * w</a:t>
            </a:r>
          </a:p>
          <a:p>
            <a:r>
              <a:rPr lang="en-US" dirty="0"/>
              <a:t>&lt;0,0,1&gt; = e3,1 * u + e3,2 * v + e3,3 * w</a:t>
            </a:r>
          </a:p>
          <a:p>
            <a:r>
              <a:rPr lang="en-US" dirty="0"/>
              <a:t>(0,0,0) = e4,1 * u + e4,2 * v + e4,3 * w + O</a:t>
            </a:r>
          </a:p>
          <a:p>
            <a:r>
              <a:rPr lang="en-US" dirty="0" err="1">
                <a:sym typeface="Wingdings"/>
              </a:rPr>
              <a:t>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[&lt;1,0,0&gt;]        [e1,1    e1,2    e1,3   0] [u]</a:t>
            </a:r>
          </a:p>
          <a:p>
            <a:r>
              <a:rPr lang="en-US" dirty="0">
                <a:sym typeface="Wingdings"/>
              </a:rPr>
              <a:t>[&lt;0,1,0&gt;]        [e2,1    e2,2    e2,3   0] [v]</a:t>
            </a:r>
          </a:p>
          <a:p>
            <a:r>
              <a:rPr lang="en-US" dirty="0">
                <a:sym typeface="Wingdings"/>
              </a:rPr>
              <a:t>[&lt;0,0,1&gt;]    =  [e3,1    e3,2    e3,3   0] [w]</a:t>
            </a:r>
          </a:p>
          <a:p>
            <a:r>
              <a:rPr lang="en-US" dirty="0">
                <a:sym typeface="Wingdings"/>
              </a:rPr>
              <a:t>(0,0,0)             [e4,1    e4,2    e4,3   1] [O]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Comes The Trick…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8429" y="1401435"/>
            <a:ext cx="8437619" cy="5257800"/>
          </a:xfrm>
        </p:spPr>
        <p:txBody>
          <a:bodyPr/>
          <a:lstStyle/>
          <a:p>
            <a:r>
              <a:rPr lang="en-US" dirty="0"/>
              <a:t>Consider the meaning of Cartesian coordinates (</a:t>
            </a:r>
            <a:r>
              <a:rPr lang="en-US" dirty="0" err="1"/>
              <a:t>x,y,z</a:t>
            </a:r>
            <a:r>
              <a:rPr lang="en-US" dirty="0"/>
              <a:t>):</a:t>
            </a:r>
          </a:p>
          <a:p>
            <a:pPr>
              <a:buNone/>
            </a:pPr>
            <a:r>
              <a:rPr lang="en-US" dirty="0"/>
              <a:t>[</a:t>
            </a:r>
            <a:r>
              <a:rPr lang="en-US" dirty="0" err="1"/>
              <a:t>x</a:t>
            </a:r>
            <a:r>
              <a:rPr lang="en-US" dirty="0"/>
              <a:t>  </a:t>
            </a:r>
            <a:r>
              <a:rPr lang="en-US" dirty="0" err="1"/>
              <a:t>y</a:t>
            </a:r>
            <a:r>
              <a:rPr lang="en-US" dirty="0"/>
              <a:t>  </a:t>
            </a:r>
            <a:r>
              <a:rPr lang="en-US" dirty="0" err="1"/>
              <a:t>z</a:t>
            </a:r>
            <a:r>
              <a:rPr lang="en-US" dirty="0"/>
              <a:t> 1][&lt;1,0,0&gt;]</a:t>
            </a:r>
          </a:p>
          <a:p>
            <a:pPr>
              <a:buNone/>
            </a:pPr>
            <a:r>
              <a:rPr lang="en-US" dirty="0"/>
              <a:t>              [&lt;0,1,0&gt;]   = 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[&lt;0,0,1&gt;]</a:t>
            </a:r>
          </a:p>
          <a:p>
            <a:pPr>
              <a:buNone/>
            </a:pPr>
            <a:r>
              <a:rPr lang="en-US" dirty="0"/>
              <a:t>              [(0,0,0)]</a:t>
            </a:r>
          </a:p>
          <a:p>
            <a:pPr>
              <a:buNone/>
            </a:pPr>
            <a:r>
              <a:rPr lang="en-US" dirty="0"/>
              <a:t>But:</a:t>
            </a:r>
          </a:p>
          <a:p>
            <a:pPr>
              <a:buNone/>
            </a:pPr>
            <a:r>
              <a:rPr lang="en-US" dirty="0">
                <a:sym typeface="Wingdings"/>
              </a:rPr>
              <a:t>[&lt;1,0,0&gt;]        [e1,1    e1,2    e1,3   0] [u]</a:t>
            </a:r>
          </a:p>
          <a:p>
            <a:pPr>
              <a:buNone/>
            </a:pPr>
            <a:r>
              <a:rPr lang="en-US" dirty="0">
                <a:sym typeface="Wingdings"/>
              </a:rPr>
              <a:t>[&lt;0,1,0&gt;]        [e2,1    e2,2    e2,3   0] [v]</a:t>
            </a:r>
          </a:p>
          <a:p>
            <a:pPr>
              <a:buNone/>
            </a:pPr>
            <a:r>
              <a:rPr lang="en-US" dirty="0">
                <a:sym typeface="Wingdings"/>
              </a:rPr>
              <a:t>[&lt;0,0,1&gt;]    =  [e3,1    e3,2    e3,3   0] [w]</a:t>
            </a:r>
          </a:p>
          <a:p>
            <a:pPr>
              <a:buNone/>
            </a:pPr>
            <a:r>
              <a:rPr lang="en-US" dirty="0">
                <a:sym typeface="Wingdings"/>
              </a:rPr>
              <a:t>(0,0,0)             [e4,1    e4,2    e4,3   1] [O]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Comes The Trick…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8429" y="1401435"/>
            <a:ext cx="8437619" cy="5257800"/>
          </a:xfrm>
        </p:spPr>
        <p:txBody>
          <a:bodyPr/>
          <a:lstStyle/>
          <a:p>
            <a:pPr>
              <a:buNone/>
            </a:pPr>
            <a:r>
              <a:rPr lang="en-US" dirty="0"/>
              <a:t>But:</a:t>
            </a:r>
          </a:p>
          <a:p>
            <a:pPr>
              <a:buNone/>
            </a:pPr>
            <a:r>
              <a:rPr lang="en-US" sz="2400" dirty="0">
                <a:sym typeface="Wingdings"/>
              </a:rPr>
              <a:t>             [&lt;1,0,0&gt;]                     [e1,1    e1,2    e1,3   0] [u]</a:t>
            </a:r>
          </a:p>
          <a:p>
            <a:pPr>
              <a:buNone/>
            </a:pPr>
            <a:r>
              <a:rPr lang="en-US" sz="2400" dirty="0">
                <a:sym typeface="Wingdings"/>
              </a:rPr>
              <a:t>[x y z 1][&lt;0,1,0&gt;]        [x y z 1] [e2,1    e2,2    e2,3   0] [v]</a:t>
            </a:r>
          </a:p>
          <a:p>
            <a:pPr>
              <a:buNone/>
            </a:pPr>
            <a:r>
              <a:rPr lang="en-US" sz="2400" dirty="0">
                <a:sym typeface="Wingdings"/>
              </a:rPr>
              <a:t>             [&lt;0,0,1&gt;]    =               [e3,1    e3,2    e3,3   0] [w]</a:t>
            </a:r>
          </a:p>
          <a:p>
            <a:pPr>
              <a:buNone/>
            </a:pPr>
            <a:r>
              <a:rPr lang="en-US" sz="2400" dirty="0">
                <a:sym typeface="Wingdings"/>
              </a:rPr>
              <a:t>             [(0,0,0)]                        [e4,1    e4,2    e4,3   1] [O]</a:t>
            </a:r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42319" y="2222589"/>
            <a:ext cx="4127287" cy="3350663"/>
            <a:chOff x="142319" y="2222589"/>
            <a:chExt cx="4127287" cy="3350663"/>
          </a:xfrm>
        </p:grpSpPr>
        <p:sp>
          <p:nvSpPr>
            <p:cNvPr id="4" name="Rectangle 3"/>
            <p:cNvSpPr/>
            <p:nvPr/>
          </p:nvSpPr>
          <p:spPr>
            <a:xfrm>
              <a:off x="142319" y="2222589"/>
              <a:ext cx="1532667" cy="9196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6200000" flipV="1">
              <a:off x="251728" y="3941540"/>
              <a:ext cx="1357640" cy="656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12648" y="4926921"/>
              <a:ext cx="3656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Coordinates of (</a:t>
              </a:r>
              <a:r>
                <a:rPr lang="en-US" dirty="0" err="1"/>
                <a:t>x,y,z</a:t>
              </a:r>
              <a:r>
                <a:rPr lang="en-US" dirty="0"/>
                <a:t>) with respect</a:t>
              </a:r>
            </a:p>
            <a:p>
              <a:r>
                <a:rPr lang="en-US" dirty="0"/>
                <a:t>to Cartesian frame.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86362" y="1915143"/>
            <a:ext cx="5679686" cy="4581439"/>
            <a:chOff x="3086362" y="1915143"/>
            <a:chExt cx="5679686" cy="4581439"/>
          </a:xfrm>
        </p:grpSpPr>
        <p:sp>
          <p:nvSpPr>
            <p:cNvPr id="5" name="Rectangle 4"/>
            <p:cNvSpPr/>
            <p:nvPr/>
          </p:nvSpPr>
          <p:spPr>
            <a:xfrm>
              <a:off x="3086362" y="1915143"/>
              <a:ext cx="4358020" cy="2070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6200000" flipV="1">
              <a:off x="4748170" y="4620360"/>
              <a:ext cx="1357640" cy="656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66273" y="5573252"/>
              <a:ext cx="41997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Coordinates of (</a:t>
              </a:r>
              <a:r>
                <a:rPr lang="en-US" dirty="0" err="1"/>
                <a:t>x,y,z</a:t>
              </a:r>
              <a:r>
                <a:rPr lang="en-US" dirty="0"/>
                <a:t>) with respect</a:t>
              </a:r>
            </a:p>
            <a:p>
              <a:r>
                <a:rPr lang="en-US" dirty="0"/>
                <a:t>to Camera frame.</a:t>
              </a:r>
            </a:p>
            <a:p>
              <a:r>
                <a:rPr lang="en-US" u="sng" dirty="0"/>
                <a:t>So this matrix is the camera transform!</a:t>
              </a:r>
              <a:r>
                <a:rPr lang="en-U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5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91104" cy="990600"/>
          </a:xfrm>
        </p:spPr>
        <p:txBody>
          <a:bodyPr/>
          <a:lstStyle/>
          <a:p>
            <a:r>
              <a:rPr lang="en-US" dirty="0"/>
              <a:t>And Cramer’s Rule Can Solve This, For Example…</a:t>
            </a:r>
          </a:p>
        </p:txBody>
      </p:sp>
      <p:pic>
        <p:nvPicPr>
          <p:cNvPr id="5" name="Picture 4" descr="Screen shot 2016-10-20 at 5.4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854136"/>
            <a:ext cx="75819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5270" y="6165157"/>
            <a:ext cx="493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 == v1, v == v2, w == v3 from previous slide)</a:t>
            </a:r>
          </a:p>
        </p:txBody>
      </p:sp>
    </p:spTree>
    <p:extLst>
      <p:ext uri="{BB962C8B-B14F-4D97-AF65-F5344CB8AC3E}">
        <p14:creationId xmlns:p14="http://schemas.microsoft.com/office/powerpoint/2010/main" val="318271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80586" cy="990600"/>
          </a:xfrm>
        </p:spPr>
        <p:txBody>
          <a:bodyPr/>
          <a:lstStyle/>
          <a:p>
            <a:r>
              <a:rPr lang="en-US" dirty="0"/>
              <a:t>Solving the Camera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>
                <a:sym typeface="Wingdings"/>
              </a:rPr>
              <a:t>[e1,1    e1,2    e1,3   0]     [</a:t>
            </a:r>
            <a:r>
              <a:rPr lang="en-US" sz="3200" dirty="0" err="1">
                <a:sym typeface="Wingdings"/>
              </a:rPr>
              <a:t>u.x</a:t>
            </a:r>
            <a:r>
              <a:rPr lang="en-US" sz="3200" dirty="0">
                <a:sym typeface="Wingdings"/>
              </a:rPr>
              <a:t>  </a:t>
            </a:r>
            <a:r>
              <a:rPr lang="en-US" sz="3200" dirty="0" err="1">
                <a:sym typeface="Wingdings"/>
              </a:rPr>
              <a:t>v.x</a:t>
            </a:r>
            <a:r>
              <a:rPr lang="en-US" sz="3200" dirty="0">
                <a:sym typeface="Wingdings"/>
              </a:rPr>
              <a:t>  </a:t>
            </a:r>
            <a:r>
              <a:rPr lang="en-US" sz="3200" dirty="0" err="1">
                <a:sym typeface="Wingdings"/>
              </a:rPr>
              <a:t>w.x</a:t>
            </a:r>
            <a:r>
              <a:rPr lang="en-US" sz="3200" dirty="0">
                <a:sym typeface="Wingdings"/>
              </a:rPr>
              <a:t>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[e2,1    e2,2    e2,3   0]     [</a:t>
            </a:r>
            <a:r>
              <a:rPr lang="en-US" sz="3200" dirty="0" err="1">
                <a:sym typeface="Wingdings"/>
              </a:rPr>
              <a:t>u.y</a:t>
            </a:r>
            <a:r>
              <a:rPr lang="en-US" sz="3200" dirty="0">
                <a:sym typeface="Wingdings"/>
              </a:rPr>
              <a:t>  </a:t>
            </a:r>
            <a:r>
              <a:rPr lang="en-US" sz="3200" dirty="0" err="1">
                <a:sym typeface="Wingdings"/>
              </a:rPr>
              <a:t>v.y</a:t>
            </a:r>
            <a:r>
              <a:rPr lang="en-US" sz="3200" dirty="0">
                <a:sym typeface="Wingdings"/>
              </a:rPr>
              <a:t>  </a:t>
            </a:r>
            <a:r>
              <a:rPr lang="en-US" sz="3200" dirty="0" err="1">
                <a:sym typeface="Wingdings"/>
              </a:rPr>
              <a:t>w.y</a:t>
            </a:r>
            <a:r>
              <a:rPr lang="en-US" sz="3200" dirty="0">
                <a:sym typeface="Wingdings"/>
              </a:rPr>
              <a:t>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[e3,1    e3,2    e3,3   0] = [</a:t>
            </a:r>
            <a:r>
              <a:rPr lang="en-US" sz="3200" dirty="0" err="1">
                <a:sym typeface="Wingdings"/>
              </a:rPr>
              <a:t>u.z</a:t>
            </a:r>
            <a:r>
              <a:rPr lang="en-US" sz="3200" dirty="0">
                <a:sym typeface="Wingdings"/>
              </a:rPr>
              <a:t>   </a:t>
            </a:r>
            <a:r>
              <a:rPr lang="en-US" sz="3200" dirty="0" err="1">
                <a:sym typeface="Wingdings"/>
              </a:rPr>
              <a:t>v.z</a:t>
            </a:r>
            <a:r>
              <a:rPr lang="en-US" sz="3200" dirty="0">
                <a:sym typeface="Wingdings"/>
              </a:rPr>
              <a:t>  </a:t>
            </a:r>
            <a:r>
              <a:rPr lang="en-US" sz="3200" dirty="0" err="1">
                <a:sym typeface="Wingdings"/>
              </a:rPr>
              <a:t>w.z</a:t>
            </a:r>
            <a:r>
              <a:rPr lang="en-US" sz="3200" dirty="0">
                <a:sym typeface="Wingdings"/>
              </a:rPr>
              <a:t>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[e4,1    e4,2    e4,3   1]     [</a:t>
            </a:r>
            <a:r>
              <a:rPr lang="en-US" sz="3200" dirty="0" err="1">
                <a:sym typeface="Wingdings"/>
              </a:rPr>
              <a:t>u</a:t>
            </a:r>
            <a:r>
              <a:rPr lang="en-US" sz="4000" baseline="30000" dirty="0" err="1">
                <a:sym typeface="Wingdings"/>
              </a:rPr>
              <a:t>.</a:t>
            </a:r>
            <a:r>
              <a:rPr lang="en-US" sz="3200" dirty="0" err="1">
                <a:sym typeface="Wingdings"/>
              </a:rPr>
              <a:t>t</a:t>
            </a:r>
            <a:r>
              <a:rPr lang="en-US" sz="3200" dirty="0">
                <a:sym typeface="Wingdings"/>
              </a:rPr>
              <a:t>   </a:t>
            </a:r>
            <a:r>
              <a:rPr lang="en-US" sz="3200" dirty="0" err="1">
                <a:sym typeface="Wingdings"/>
              </a:rPr>
              <a:t>v</a:t>
            </a:r>
            <a:r>
              <a:rPr lang="en-US" sz="3200" baseline="30000" dirty="0" err="1">
                <a:sym typeface="Wingdings"/>
              </a:rPr>
              <a:t>.</a:t>
            </a:r>
            <a:r>
              <a:rPr lang="en-US" sz="3200" dirty="0" err="1">
                <a:sym typeface="Wingdings"/>
              </a:rPr>
              <a:t>t</a:t>
            </a:r>
            <a:r>
              <a:rPr lang="en-US" sz="3200" dirty="0">
                <a:sym typeface="Wingdings"/>
              </a:rPr>
              <a:t>   </a:t>
            </a:r>
            <a:r>
              <a:rPr lang="en-US" sz="3200" dirty="0" err="1">
                <a:sym typeface="Wingdings"/>
              </a:rPr>
              <a:t>w</a:t>
            </a:r>
            <a:r>
              <a:rPr lang="en-US" sz="3200" baseline="30000" dirty="0" err="1">
                <a:sym typeface="Wingdings"/>
              </a:rPr>
              <a:t>.</a:t>
            </a:r>
            <a:r>
              <a:rPr lang="en-US" sz="3200" dirty="0" err="1">
                <a:sym typeface="Wingdings"/>
              </a:rPr>
              <a:t>t</a:t>
            </a:r>
            <a:r>
              <a:rPr lang="en-US" sz="3200" dirty="0">
                <a:sym typeface="Wingdings"/>
              </a:rPr>
              <a:t>   1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Where </a:t>
            </a:r>
            <a:r>
              <a:rPr lang="en-US" sz="2800" dirty="0" err="1">
                <a:sym typeface="Wingdings"/>
              </a:rPr>
              <a:t>t</a:t>
            </a:r>
            <a:r>
              <a:rPr lang="en-US" sz="2800" dirty="0">
                <a:sym typeface="Wingdings"/>
              </a:rPr>
              <a:t> = (0,0,0)-O</a:t>
            </a:r>
          </a:p>
          <a:p>
            <a:pPr>
              <a:buNone/>
            </a:pPr>
            <a:r>
              <a:rPr lang="en-US" dirty="0">
                <a:sym typeface="Wingdings"/>
              </a:rPr>
              <a:t>How do we know?: Cramer’s Rule + simplifications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Want to derive?: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	http://</a:t>
            </a:r>
            <a:r>
              <a:rPr lang="en-US" sz="2800" dirty="0" err="1">
                <a:sym typeface="Wingdings"/>
              </a:rPr>
              <a:t>www.idav.ucdavis.edu</a:t>
            </a:r>
            <a:r>
              <a:rPr lang="en-US" sz="2800" dirty="0">
                <a:sym typeface="Wingdings"/>
              </a:rPr>
              <a:t>/education/	</a:t>
            </a:r>
            <a:r>
              <a:rPr lang="en-US" sz="2800" dirty="0" err="1">
                <a:sym typeface="Wingdings"/>
              </a:rPr>
              <a:t>GraphicsNotes</a:t>
            </a:r>
            <a:r>
              <a:rPr lang="en-US" sz="2800" dirty="0">
                <a:sym typeface="Wingdings"/>
              </a:rPr>
              <a:t>/Camera-Transform/Camera-	</a:t>
            </a:r>
            <a:r>
              <a:rPr lang="en-US" sz="2800" dirty="0" err="1">
                <a:sym typeface="Wingdings"/>
              </a:rPr>
              <a:t>Transform.html</a:t>
            </a:r>
            <a:endParaRPr lang="en-US" sz="2800" dirty="0">
              <a:sym typeface="Wingdings"/>
            </a:endParaRPr>
          </a:p>
          <a:p>
            <a:pPr>
              <a:buNone/>
            </a:pP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86072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26063" y="5946562"/>
              <a:ext cx="30469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083168" y="3607090"/>
            <a:ext cx="2037144" cy="1372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20312" y="3681256"/>
            <a:ext cx="3027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View Transform</a:t>
            </a:r>
          </a:p>
        </p:txBody>
      </p:sp>
    </p:spTree>
    <p:extLst>
      <p:ext uri="{BB962C8B-B14F-4D97-AF65-F5344CB8AC3E}">
        <p14:creationId xmlns:p14="http://schemas.microsoft.com/office/powerpoint/2010/main" val="4154284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mg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3" y="2729552"/>
            <a:ext cx="4269641" cy="3233081"/>
          </a:xfrm>
          <a:prstGeom prst="rect">
            <a:avLst/>
          </a:prstGeom>
        </p:spPr>
      </p:pic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53" y="2729552"/>
            <a:ext cx="4082970" cy="32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6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pic>
        <p:nvPicPr>
          <p:cNvPr id="4" name="Picture 3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4" y="2373233"/>
            <a:ext cx="4082970" cy="32330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30690" y="3977154"/>
            <a:ext cx="768856" cy="6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82287" y="2373234"/>
            <a:ext cx="3211165" cy="3233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0054" y="5606314"/>
            <a:ext cx="90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+1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2458" y="5606314"/>
            <a:ext cx="82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6766" y="5421648"/>
            <a:ext cx="7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6845" y="2034325"/>
            <a:ext cx="83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+1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0956" y="5912381"/>
            <a:ext cx="719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viewing transformation is not a combination of simple translations, rotations, scales or shears: it is more complex.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98280" y="2403657"/>
            <a:ext cx="6695172" cy="3202657"/>
            <a:chOff x="1998280" y="2403657"/>
            <a:chExt cx="6695172" cy="3202657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998280" y="2403657"/>
              <a:ext cx="3459707" cy="114499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10" idx="3"/>
            </p:cNvCxnSpPr>
            <p:nvPr/>
          </p:nvCxnSpPr>
          <p:spPr>
            <a:xfrm>
              <a:off x="1998280" y="4538537"/>
              <a:ext cx="3459707" cy="1067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576362" y="2403657"/>
              <a:ext cx="5117090" cy="4165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510997" y="5201574"/>
              <a:ext cx="5182455" cy="40474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2502519" y="3763437"/>
            <a:ext cx="765696" cy="7097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oid 26"/>
          <p:cNvSpPr/>
          <p:nvPr/>
        </p:nvSpPr>
        <p:spPr>
          <a:xfrm rot="5400000">
            <a:off x="6223990" y="3369971"/>
            <a:ext cx="2284912" cy="1609899"/>
          </a:xfrm>
          <a:prstGeom prst="trapezoid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World Space is the space defined by the user’s coordinate system.</a:t>
            </a:r>
          </a:p>
          <a:p>
            <a:r>
              <a:rPr lang="en-US" dirty="0"/>
              <a:t>This space contains the portion of the scene that is transformed into camera space by the </a:t>
            </a:r>
            <a:r>
              <a:rPr lang="en-US" u="sng" dirty="0"/>
              <a:t>camera transform</a:t>
            </a:r>
            <a:r>
              <a:rPr lang="en-US" dirty="0"/>
              <a:t>. </a:t>
            </a:r>
          </a:p>
          <a:p>
            <a:r>
              <a:rPr lang="en-US" dirty="0"/>
              <a:t>Many of the spaces have “bounds,” meaning limits on where the space is valid</a:t>
            </a:r>
          </a:p>
          <a:p>
            <a:r>
              <a:rPr lang="en-US" dirty="0"/>
              <a:t>With world space 2 options:</a:t>
            </a:r>
          </a:p>
          <a:p>
            <a:pPr lvl="1"/>
            <a:r>
              <a:rPr lang="en-US" dirty="0"/>
              <a:t>No bounds</a:t>
            </a:r>
          </a:p>
          <a:p>
            <a:pPr lvl="1"/>
            <a:r>
              <a:rPr lang="en-US" dirty="0"/>
              <a:t>User specifies the bound</a:t>
            </a:r>
          </a:p>
        </p:txBody>
      </p:sp>
    </p:spTree>
    <p:extLst>
      <p:ext uri="{BB962C8B-B14F-4D97-AF65-F5344CB8AC3E}">
        <p14:creationId xmlns:p14="http://schemas.microsoft.com/office/powerpoint/2010/main" val="2068885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1590"/>
            <a:ext cx="8153400" cy="990600"/>
          </a:xfrm>
        </p:spPr>
        <p:txBody>
          <a:bodyPr/>
          <a:lstStyle/>
          <a:p>
            <a:r>
              <a:rPr lang="en-US" dirty="0"/>
              <a:t>Derivation of Viewing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 personally don’t think it is a good use of class time to derive this matrix.</a:t>
            </a:r>
          </a:p>
          <a:p>
            <a:r>
              <a:rPr lang="en-US" dirty="0"/>
              <a:t>Well derived at:</a:t>
            </a:r>
          </a:p>
          <a:p>
            <a:pPr lvl="1"/>
            <a:r>
              <a:rPr lang="en-US" dirty="0">
                <a:hlinkClick r:id="rId2"/>
              </a:rPr>
              <a:t>http://www.idav.ucdavis.edu/education/GraphicsNotes/Viewing-Transformation/Viewing-Transformation.html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42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Input parameters: (α, n, f)</a:t>
            </a:r>
          </a:p>
          <a:p>
            <a:r>
              <a:rPr lang="en-US" dirty="0"/>
              <a:t>Transforms view frustum to image space cube</a:t>
            </a:r>
          </a:p>
          <a:p>
            <a:pPr lvl="1"/>
            <a:r>
              <a:rPr lang="en-US" dirty="0"/>
              <a:t>View frustum: bounded by viewing pyramid and planes z=-n and </a:t>
            </a:r>
            <a:r>
              <a:rPr lang="en-US" dirty="0" err="1"/>
              <a:t>z</a:t>
            </a:r>
            <a:r>
              <a:rPr lang="en-US" dirty="0"/>
              <a:t>=-f</a:t>
            </a:r>
          </a:p>
          <a:p>
            <a:pPr lvl="1"/>
            <a:r>
              <a:rPr lang="en-US" dirty="0"/>
              <a:t>Image space cube: -1 &lt;= </a:t>
            </a:r>
            <a:r>
              <a:rPr lang="en-US" dirty="0" err="1"/>
              <a:t>u,v,w</a:t>
            </a:r>
            <a:r>
              <a:rPr lang="en-US" dirty="0"/>
              <a:t> &lt;=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Cotangent = 1/tangent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352298" y="3950282"/>
            <a:ext cx="6313769" cy="253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[cot(</a:t>
            </a:r>
            <a:r>
              <a:rPr lang="en-US" sz="3200" dirty="0"/>
              <a:t>α/2)</a:t>
            </a:r>
            <a:r>
              <a:rPr lang="en-US" sz="3200" dirty="0">
                <a:sym typeface="Wingdings"/>
              </a:rPr>
              <a:t>    0             0    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         cot(</a:t>
            </a:r>
            <a:r>
              <a:rPr lang="en-US" sz="3200" dirty="0"/>
              <a:t>α/2)</a:t>
            </a:r>
            <a:r>
              <a:rPr lang="en-US" sz="3200" dirty="0">
                <a:sym typeface="Wingdings"/>
              </a:rPr>
              <a:t>    0    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            0      (</a:t>
            </a:r>
            <a:r>
              <a:rPr lang="en-US" sz="3200" dirty="0" err="1">
                <a:sym typeface="Wingdings"/>
              </a:rPr>
              <a:t>f+n</a:t>
            </a:r>
            <a:r>
              <a:rPr lang="en-US" sz="3200" dirty="0">
                <a:sym typeface="Wingdings"/>
              </a:rPr>
              <a:t>)/(f-n)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            0        2fn/(f-n)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47051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4" y="2153819"/>
            <a:ext cx="2690214" cy="2130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48" y="2787135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α=90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Input parameters: (α, n, f) = (90, 5, 10)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64632" y="4284053"/>
            <a:ext cx="6313769" cy="253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[cot(</a:t>
            </a:r>
            <a:r>
              <a:rPr lang="en-US" sz="3200" dirty="0"/>
              <a:t>α/2)</a:t>
            </a:r>
            <a:r>
              <a:rPr lang="en-US" sz="3200" dirty="0">
                <a:sym typeface="Wingdings"/>
              </a:rPr>
              <a:t>    0             0    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         cot(</a:t>
            </a:r>
            <a:r>
              <a:rPr lang="en-US" sz="3200" dirty="0"/>
              <a:t>α/2)</a:t>
            </a:r>
            <a:r>
              <a:rPr lang="en-US" sz="3200" dirty="0">
                <a:sym typeface="Wingdings"/>
              </a:rPr>
              <a:t>    0    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            0      (</a:t>
            </a:r>
            <a:r>
              <a:rPr lang="en-US" sz="3200" dirty="0" err="1">
                <a:sym typeface="Wingdings"/>
              </a:rPr>
              <a:t>f+n</a:t>
            </a:r>
            <a:r>
              <a:rPr lang="en-US" sz="3200" dirty="0">
                <a:sym typeface="Wingdings"/>
              </a:rPr>
              <a:t>)/(f-n)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            0        2fn/(f-n)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070" y="2524668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6122" y="2153819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</p:spTree>
    <p:extLst>
      <p:ext uri="{BB962C8B-B14F-4D97-AF65-F5344CB8AC3E}">
        <p14:creationId xmlns:p14="http://schemas.microsoft.com/office/powerpoint/2010/main" val="1786160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4" y="2153819"/>
            <a:ext cx="2690214" cy="2130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48" y="2787135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α=90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Input parameters: (α, n, f) = (90, 5, 10)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44233" y="2709253"/>
            <a:ext cx="3431368" cy="22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[1    0    0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1    0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 3  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20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070" y="2524668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6122" y="2153819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</p:spTree>
    <p:extLst>
      <p:ext uri="{BB962C8B-B14F-4D97-AF65-F5344CB8AC3E}">
        <p14:creationId xmlns:p14="http://schemas.microsoft.com/office/powerpoint/2010/main" val="229350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4" y="2153819"/>
            <a:ext cx="2690214" cy="2130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48" y="2787135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α=90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Input parameters: (α, n, f) = (90, 5, 10)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44233" y="2709253"/>
            <a:ext cx="3431368" cy="22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[1    0    0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1    0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 3  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20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070" y="2524668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6122" y="2153819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4070" y="4578403"/>
            <a:ext cx="288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multiply some points:</a:t>
            </a:r>
          </a:p>
          <a:p>
            <a:r>
              <a:rPr lang="en-US" dirty="0"/>
              <a:t>(0,7,-6,1)</a:t>
            </a:r>
          </a:p>
          <a:p>
            <a:r>
              <a:rPr lang="en-US" dirty="0"/>
              <a:t>(0,7,-8,1)</a:t>
            </a:r>
          </a:p>
        </p:txBody>
      </p:sp>
    </p:spTree>
    <p:extLst>
      <p:ext uri="{BB962C8B-B14F-4D97-AF65-F5344CB8AC3E}">
        <p14:creationId xmlns:p14="http://schemas.microsoft.com/office/powerpoint/2010/main" val="3045598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4" y="2153819"/>
            <a:ext cx="2690214" cy="2130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48" y="2787135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α=90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Input parameters: (α, n, f) = (90, 5, 10)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44233" y="2709253"/>
            <a:ext cx="3431368" cy="22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[1    0    0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1    0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 3  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20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070" y="2524668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6122" y="2153819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603" y="5179073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multiply some points:</a:t>
            </a:r>
          </a:p>
          <a:p>
            <a:r>
              <a:rPr lang="en-US" dirty="0"/>
              <a:t>(0,7,-6,1) = (0,7,2,6) = (0, 1.16, 0.33)</a:t>
            </a:r>
          </a:p>
          <a:p>
            <a:r>
              <a:rPr lang="en-US" dirty="0"/>
              <a:t>(0,7,-8,1) = (0,7,-4,8) =  (0, 0.88, -0.5)</a:t>
            </a:r>
          </a:p>
        </p:txBody>
      </p:sp>
    </p:spTree>
    <p:extLst>
      <p:ext uri="{BB962C8B-B14F-4D97-AF65-F5344CB8AC3E}">
        <p14:creationId xmlns:p14="http://schemas.microsoft.com/office/powerpoint/2010/main" val="891822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pic>
        <p:nvPicPr>
          <p:cNvPr id="9" name="Picture 8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4" y="2153819"/>
            <a:ext cx="2690214" cy="2130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48" y="2787135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α=90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Input parameters: (α, n, f) = (90, 5, 10)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44233" y="2709253"/>
            <a:ext cx="3431368" cy="22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dirty="0">
                <a:sym typeface="Wingdings"/>
              </a:rPr>
              <a:t>[1    0    0     0]</a:t>
            </a:r>
          </a:p>
          <a:p>
            <a:pPr>
              <a:buNone/>
            </a:pPr>
            <a:r>
              <a:rPr lang="en-US" sz="3200" dirty="0">
                <a:sym typeface="Wingdings"/>
              </a:rPr>
              <a:t>[0    1    0     0]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 3    -1]</a:t>
            </a:r>
          </a:p>
          <a:p>
            <a:pPr>
              <a:buFont typeface="Wingdings" charset="0"/>
              <a:buNone/>
            </a:pPr>
            <a:r>
              <a:rPr lang="en-US" sz="3200" dirty="0">
                <a:sym typeface="Wingdings"/>
              </a:rPr>
              <a:t>[0    0   20   0</a:t>
            </a:r>
            <a:r>
              <a:rPr lang="en-US" sz="2800" dirty="0">
                <a:sym typeface="Wingdings"/>
              </a:rPr>
              <a:t>]</a:t>
            </a:r>
          </a:p>
          <a:p>
            <a:pPr>
              <a:buFont typeface="Wingdings" charset="0"/>
              <a:buNone/>
            </a:pPr>
            <a:endParaRPr lang="en-US" sz="2800" dirty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070" y="2524668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6122" y="2153819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f=10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654" y="4764670"/>
            <a:ext cx="4720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points:</a:t>
            </a:r>
          </a:p>
          <a:p>
            <a:r>
              <a:rPr lang="en-US" dirty="0"/>
              <a:t>(0,7,-4,1) = (0,7,8,4) = (0, 1.75, 2)</a:t>
            </a:r>
          </a:p>
          <a:p>
            <a:r>
              <a:rPr lang="en-US" dirty="0"/>
              <a:t>(0,7,-5,1) = (0,7,5,5) = (0, 1.4, 1)</a:t>
            </a:r>
          </a:p>
          <a:p>
            <a:r>
              <a:rPr lang="en-US" dirty="0"/>
              <a:t>(0,7,-6,1) = (0,7,2,6) = (0, 1.16, 0.33)</a:t>
            </a:r>
          </a:p>
          <a:p>
            <a:r>
              <a:rPr lang="en-US" dirty="0"/>
              <a:t>(0,7,-8,1) = (0,7,-4,8) =  (0, 0.88, -0.5)</a:t>
            </a:r>
          </a:p>
          <a:p>
            <a:r>
              <a:rPr lang="en-US" dirty="0"/>
              <a:t>(0,7,-10,1) = (0,7,-10,10) = (0, 0.7, -1)</a:t>
            </a:r>
          </a:p>
          <a:p>
            <a:r>
              <a:rPr lang="en-US" dirty="0"/>
              <a:t>(0,7,-11,1) = (0,7,-13,11) = (0, .63, -1.18)</a:t>
            </a:r>
          </a:p>
        </p:txBody>
      </p:sp>
    </p:spTree>
    <p:extLst>
      <p:ext uri="{BB962C8B-B14F-4D97-AF65-F5344CB8AC3E}">
        <p14:creationId xmlns:p14="http://schemas.microsoft.com/office/powerpoint/2010/main" val="12026490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pic>
        <p:nvPicPr>
          <p:cNvPr id="4" name="Picture 3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4" y="2373233"/>
            <a:ext cx="4082970" cy="32330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30690" y="3977154"/>
            <a:ext cx="768856" cy="6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82287" y="2373234"/>
            <a:ext cx="3211165" cy="3233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0054" y="5606314"/>
            <a:ext cx="90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+1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2458" y="5606314"/>
            <a:ext cx="82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6766" y="5421648"/>
            <a:ext cx="7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6845" y="2034325"/>
            <a:ext cx="83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+1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0956" y="5912381"/>
            <a:ext cx="719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viewing transformation is not a combination of simple translations, rotations, scales or shears: it is more complex.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98280" y="2403657"/>
            <a:ext cx="6695172" cy="3202657"/>
            <a:chOff x="1998280" y="2403657"/>
            <a:chExt cx="6695172" cy="3202657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998280" y="2403657"/>
              <a:ext cx="3459707" cy="114499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10" idx="3"/>
            </p:cNvCxnSpPr>
            <p:nvPr/>
          </p:nvCxnSpPr>
          <p:spPr>
            <a:xfrm>
              <a:off x="1998280" y="4538537"/>
              <a:ext cx="3459707" cy="1067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576362" y="2403657"/>
              <a:ext cx="5117090" cy="4165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510997" y="5201574"/>
              <a:ext cx="5182455" cy="40474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2502519" y="3763437"/>
            <a:ext cx="765696" cy="7097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oid 26"/>
          <p:cNvSpPr/>
          <p:nvPr/>
        </p:nvSpPr>
        <p:spPr>
          <a:xfrm rot="5400000">
            <a:off x="6223990" y="3369971"/>
            <a:ext cx="2284912" cy="1609899"/>
          </a:xfrm>
          <a:prstGeom prst="trapezoid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pic>
        <p:nvPicPr>
          <p:cNvPr id="4" name="Picture 3" descr="img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4" y="1535033"/>
            <a:ext cx="4082970" cy="32330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2287" y="1535034"/>
            <a:ext cx="3211165" cy="3233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0054" y="4768114"/>
            <a:ext cx="90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+1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5610" y="4768114"/>
            <a:ext cx="82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= 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6766" y="1433191"/>
            <a:ext cx="83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+1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1987" y="4463314"/>
            <a:ext cx="7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-1</a:t>
            </a:r>
          </a:p>
        </p:txBody>
      </p:sp>
      <p:sp>
        <p:nvSpPr>
          <p:cNvPr id="3" name="Oval 2"/>
          <p:cNvSpPr/>
          <p:nvPr/>
        </p:nvSpPr>
        <p:spPr>
          <a:xfrm>
            <a:off x="1659467" y="2362205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55806" y="2345265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286013" y="2345259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78697" y="2319852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96782" y="2311379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67720" y="2319840"/>
            <a:ext cx="93133" cy="677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52600" y="43934"/>
            <a:ext cx="2792968" cy="2275918"/>
            <a:chOff x="1752600" y="43934"/>
            <a:chExt cx="2792968" cy="2275918"/>
          </a:xfrm>
        </p:grpSpPr>
        <p:grpSp>
          <p:nvGrpSpPr>
            <p:cNvPr id="12" name="Group 11"/>
            <p:cNvGrpSpPr/>
            <p:nvPr/>
          </p:nvGrpSpPr>
          <p:grpSpPr>
            <a:xfrm>
              <a:off x="1752600" y="101596"/>
              <a:ext cx="1608720" cy="2218256"/>
              <a:chOff x="1752600" y="101596"/>
              <a:chExt cx="1608720" cy="221825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149707" y="101596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/>
              <p:cNvCxnSpPr>
                <a:stCxn id="27" idx="3"/>
              </p:cNvCxnSpPr>
              <p:nvPr/>
            </p:nvCxnSpPr>
            <p:spPr>
              <a:xfrm flipH="1">
                <a:off x="1752600" y="318405"/>
                <a:ext cx="1428097" cy="20014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383471" y="43934"/>
              <a:ext cx="1162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(0,1.75, 2)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71831" y="1468024"/>
            <a:ext cx="5563781" cy="885694"/>
            <a:chOff x="474165" y="980163"/>
            <a:chExt cx="5563781" cy="885694"/>
          </a:xfrm>
        </p:grpSpPr>
        <p:grpSp>
          <p:nvGrpSpPr>
            <p:cNvPr id="31" name="Group 30"/>
            <p:cNvGrpSpPr/>
            <p:nvPr/>
          </p:nvGrpSpPr>
          <p:grpSpPr>
            <a:xfrm>
              <a:off x="474165" y="1314662"/>
              <a:ext cx="4232996" cy="551195"/>
              <a:chOff x="474165" y="1314662"/>
              <a:chExt cx="4232996" cy="551195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495548" y="1314662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3" idx="3"/>
                <a:endCxn id="24" idx="6"/>
              </p:cNvCxnSpPr>
              <p:nvPr/>
            </p:nvCxnSpPr>
            <p:spPr>
              <a:xfrm rot="5400000">
                <a:off x="2333158" y="-327523"/>
                <a:ext cx="334387" cy="405237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4595875" y="980163"/>
              <a:ext cx="144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(0,0.88,-0.5)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43349" y="1834666"/>
            <a:ext cx="5565309" cy="578333"/>
            <a:chOff x="893283" y="1194405"/>
            <a:chExt cx="5565309" cy="578333"/>
          </a:xfrm>
        </p:grpSpPr>
        <p:grpSp>
          <p:nvGrpSpPr>
            <p:cNvPr id="38" name="Group 37"/>
            <p:cNvGrpSpPr/>
            <p:nvPr/>
          </p:nvGrpSpPr>
          <p:grpSpPr>
            <a:xfrm>
              <a:off x="893283" y="1518731"/>
              <a:ext cx="5222699" cy="254007"/>
              <a:chOff x="893283" y="1518731"/>
              <a:chExt cx="5222699" cy="254007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5904369" y="1518731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40" idx="3"/>
                <a:endCxn id="28" idx="4"/>
              </p:cNvCxnSpPr>
              <p:nvPr/>
            </p:nvCxnSpPr>
            <p:spPr>
              <a:xfrm flipH="1">
                <a:off x="893283" y="1735540"/>
                <a:ext cx="5042076" cy="331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5350146" y="1194405"/>
              <a:ext cx="110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(0,0.7,-1)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847214" y="2377655"/>
            <a:ext cx="5297382" cy="741424"/>
            <a:chOff x="1044748" y="1584994"/>
            <a:chExt cx="5297382" cy="741424"/>
          </a:xfrm>
        </p:grpSpPr>
        <p:grpSp>
          <p:nvGrpSpPr>
            <p:cNvPr id="46" name="Group 45"/>
            <p:cNvGrpSpPr/>
            <p:nvPr/>
          </p:nvGrpSpPr>
          <p:grpSpPr>
            <a:xfrm>
              <a:off x="1044748" y="1584994"/>
              <a:ext cx="5177040" cy="372092"/>
              <a:chOff x="1044748" y="1584994"/>
              <a:chExt cx="5177040" cy="37209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6010175" y="1703079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/>
              <p:cNvCxnSpPr>
                <a:stCxn id="48" idx="3"/>
                <a:endCxn id="29" idx="5"/>
              </p:cNvCxnSpPr>
              <p:nvPr/>
            </p:nvCxnSpPr>
            <p:spPr>
              <a:xfrm flipH="1" flipV="1">
                <a:off x="1044748" y="1584994"/>
                <a:ext cx="4996417" cy="33489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797830" y="1957086"/>
              <a:ext cx="154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(0,0.63,-1.18)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048939" y="318405"/>
            <a:ext cx="3970645" cy="2001447"/>
            <a:chOff x="1896539" y="166005"/>
            <a:chExt cx="3970645" cy="2001447"/>
          </a:xfrm>
        </p:grpSpPr>
        <p:grpSp>
          <p:nvGrpSpPr>
            <p:cNvPr id="53" name="Group 52"/>
            <p:cNvGrpSpPr/>
            <p:nvPr/>
          </p:nvGrpSpPr>
          <p:grpSpPr>
            <a:xfrm>
              <a:off x="1896539" y="594076"/>
              <a:ext cx="3572787" cy="1573376"/>
              <a:chOff x="1896539" y="594076"/>
              <a:chExt cx="3572787" cy="1573376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257713" y="594076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55" idx="3"/>
              </p:cNvCxnSpPr>
              <p:nvPr/>
            </p:nvCxnSpPr>
            <p:spPr>
              <a:xfrm flipH="1">
                <a:off x="1896539" y="810885"/>
                <a:ext cx="3392164" cy="1356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4832451" y="166005"/>
              <a:ext cx="1034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(0,1.4, 1)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379146" y="954128"/>
            <a:ext cx="5589168" cy="1421673"/>
            <a:chOff x="1901546" y="753008"/>
            <a:chExt cx="5589168" cy="1421673"/>
          </a:xfrm>
        </p:grpSpPr>
        <p:grpSp>
          <p:nvGrpSpPr>
            <p:cNvPr id="59" name="Group 58"/>
            <p:cNvGrpSpPr/>
            <p:nvPr/>
          </p:nvGrpSpPr>
          <p:grpSpPr>
            <a:xfrm>
              <a:off x="1901546" y="886888"/>
              <a:ext cx="4222026" cy="1287793"/>
              <a:chOff x="1901546" y="886888"/>
              <a:chExt cx="4222026" cy="1287793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911959" y="886888"/>
                <a:ext cx="211613" cy="2540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61" idx="3"/>
              </p:cNvCxnSpPr>
              <p:nvPr/>
            </p:nvCxnSpPr>
            <p:spPr>
              <a:xfrm flipH="1">
                <a:off x="1901546" y="1103697"/>
                <a:ext cx="4041403" cy="10709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6023283" y="753008"/>
              <a:ext cx="146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(0,1.16, 0.33)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563208" y="5693760"/>
            <a:ext cx="278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there is a non-linear relationship in W (“Z”).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4654" y="4764670"/>
            <a:ext cx="4720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points:</a:t>
            </a:r>
          </a:p>
          <a:p>
            <a:r>
              <a:rPr lang="en-US" dirty="0"/>
              <a:t>(0,7,-4,1) = (0,7,8,4) = (0, 1.75, 2)</a:t>
            </a:r>
          </a:p>
          <a:p>
            <a:r>
              <a:rPr lang="en-US" dirty="0"/>
              <a:t>(0,7,-5,1) = (0,7,5,5) = (0, 1.4, 1)</a:t>
            </a:r>
          </a:p>
          <a:p>
            <a:r>
              <a:rPr lang="en-US" dirty="0"/>
              <a:t>(0,7,-6,1) = (0,7,2,6) = (0, 1.16, 0.33)</a:t>
            </a:r>
          </a:p>
          <a:p>
            <a:r>
              <a:rPr lang="en-US" dirty="0"/>
              <a:t>(0,7,-8,1) = (0,7,-4,8) =  (0, 0.88, -0.5)</a:t>
            </a:r>
          </a:p>
          <a:p>
            <a:r>
              <a:rPr lang="en-US" dirty="0"/>
              <a:t>(0,7,-10,1) = (0,7,-10,10) = (0, 0.7, -1)</a:t>
            </a:r>
          </a:p>
          <a:p>
            <a:r>
              <a:rPr lang="en-US" dirty="0"/>
              <a:t>(0,7,-11,1) = (0,7,-13,11) = (0, .63, -1.18)</a:t>
            </a:r>
          </a:p>
        </p:txBody>
      </p:sp>
    </p:spTree>
    <p:extLst>
      <p:ext uri="{BB962C8B-B14F-4D97-AF65-F5344CB8AC3E}">
        <p14:creationId xmlns:p14="http://schemas.microsoft.com/office/powerpoint/2010/main" val="49065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4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1" cy="2572922"/>
            <a:chOff x="3083168" y="4235414"/>
            <a:chExt cx="3189821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26921" y="5946562"/>
              <a:ext cx="30460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500596" y="2329668"/>
            <a:ext cx="2037144" cy="10157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9954" y="1679754"/>
            <a:ext cx="36052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Camera Transform</a:t>
            </a:r>
          </a:p>
        </p:txBody>
      </p:sp>
    </p:spTree>
    <p:extLst>
      <p:ext uri="{BB962C8B-B14F-4D97-AF65-F5344CB8AC3E}">
        <p14:creationId xmlns:p14="http://schemas.microsoft.com/office/powerpoint/2010/main" val="1853525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80885" cy="990600"/>
          </a:xfrm>
        </p:spPr>
        <p:txBody>
          <a:bodyPr/>
          <a:lstStyle/>
          <a:p>
            <a:r>
              <a:rPr lang="en-US" dirty="0"/>
              <a:t>How do we transform?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6178" y="1600200"/>
            <a:ext cx="4354482" cy="4495800"/>
          </a:xfrm>
        </p:spPr>
        <p:txBody>
          <a:bodyPr/>
          <a:lstStyle/>
          <a:p>
            <a:r>
              <a:rPr lang="en-US" sz="2800" dirty="0"/>
              <a:t>For a camera C,</a:t>
            </a:r>
          </a:p>
          <a:p>
            <a:pPr lvl="1"/>
            <a:r>
              <a:rPr lang="en-US" sz="2400" dirty="0"/>
              <a:t>Calculate Camera Frame</a:t>
            </a:r>
          </a:p>
          <a:p>
            <a:pPr lvl="1"/>
            <a:r>
              <a:rPr lang="en-US" sz="2400" dirty="0"/>
              <a:t>From Camera Frame, calculate Camera Transform</a:t>
            </a:r>
          </a:p>
          <a:p>
            <a:pPr lvl="1"/>
            <a:r>
              <a:rPr lang="en-US" sz="2400" dirty="0"/>
              <a:t>Calculate View Transform</a:t>
            </a:r>
          </a:p>
          <a:p>
            <a:pPr lvl="1"/>
            <a:r>
              <a:rPr lang="en-US" sz="2400" dirty="0"/>
              <a:t>Calculate Device Transform</a:t>
            </a:r>
          </a:p>
          <a:p>
            <a:pPr lvl="1"/>
            <a:r>
              <a:rPr lang="en-US" sz="2400" dirty="0"/>
              <a:t>Compose 3 Matrices into 1 Matrix (M)</a:t>
            </a:r>
          </a:p>
          <a:p>
            <a:r>
              <a:rPr lang="en-US" sz="2800" dirty="0"/>
              <a:t>For each triangle T, apply M to each vertex of T, then apply </a:t>
            </a:r>
            <a:r>
              <a:rPr lang="en-US" sz="2800" dirty="0" err="1"/>
              <a:t>rasterization</a:t>
            </a:r>
            <a:r>
              <a:rPr lang="en-US" sz="2800" dirty="0"/>
              <a:t>/</a:t>
            </a:r>
            <a:r>
              <a:rPr lang="en-US" sz="2800" dirty="0" err="1"/>
              <a:t>zbuffer</a:t>
            </a:r>
            <a:endParaRPr lang="en-US" sz="2800" dirty="0"/>
          </a:p>
        </p:txBody>
      </p:sp>
      <p:pic>
        <p:nvPicPr>
          <p:cNvPr id="4" name="Picture 3" descr="Picture 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53" y="1600200"/>
            <a:ext cx="4245663" cy="275578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9195" y="4263253"/>
            <a:ext cx="3090610" cy="240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3649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94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#1E (6%), </a:t>
            </a:r>
            <a:br>
              <a:rPr lang="en-US" dirty="0"/>
            </a:br>
            <a:r>
              <a:rPr lang="en-US" dirty="0"/>
              <a:t>Due Weds Feb 6th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600200"/>
            <a:ext cx="3730759" cy="4495800"/>
          </a:xfrm>
        </p:spPr>
        <p:txBody>
          <a:bodyPr/>
          <a:lstStyle/>
          <a:p>
            <a:r>
              <a:rPr lang="en-US" sz="2400" dirty="0"/>
              <a:t>Goal: add arbitrary camera positions</a:t>
            </a:r>
          </a:p>
          <a:p>
            <a:r>
              <a:rPr lang="en-US" sz="2400" dirty="0"/>
              <a:t>Extend your project1D code</a:t>
            </a:r>
          </a:p>
          <a:p>
            <a:r>
              <a:rPr lang="en-US" sz="2400" dirty="0"/>
              <a:t>New: proj1e_geometry.vtk available on web (9MB), “reader1e.cxx”.</a:t>
            </a:r>
          </a:p>
          <a:p>
            <a:r>
              <a:rPr lang="en-US" sz="2400" dirty="0"/>
              <a:t>New: </a:t>
            </a:r>
            <a:r>
              <a:rPr lang="en-US" sz="2400" dirty="0" err="1"/>
              <a:t>Matrix.cxx</a:t>
            </a:r>
            <a:r>
              <a:rPr lang="en-US" sz="2400" dirty="0"/>
              <a:t>, </a:t>
            </a:r>
            <a:r>
              <a:rPr lang="en-US" sz="2400" dirty="0" err="1"/>
              <a:t>Camera.cxx</a:t>
            </a:r>
            <a:endParaRPr lang="en-US" sz="2400" dirty="0"/>
          </a:p>
          <a:p>
            <a:r>
              <a:rPr lang="en-US" sz="2400" dirty="0"/>
              <a:t>No </a:t>
            </a:r>
            <a:r>
              <a:rPr lang="en-US" sz="2400" dirty="0" err="1"/>
              <a:t>Cmake</a:t>
            </a:r>
            <a:r>
              <a:rPr lang="en-US" sz="2400" dirty="0"/>
              <a:t>, project1E.cxx</a:t>
            </a:r>
          </a:p>
          <a:p>
            <a:endParaRPr lang="en-US" sz="2800" dirty="0"/>
          </a:p>
        </p:txBody>
      </p:sp>
      <p:pic>
        <p:nvPicPr>
          <p:cNvPr id="5" name="Picture 4" descr="frame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20" y="4224378"/>
            <a:ext cx="2518972" cy="2518972"/>
          </a:xfrm>
          <a:prstGeom prst="rect">
            <a:avLst/>
          </a:prstGeom>
        </p:spPr>
      </p:pic>
      <p:pic>
        <p:nvPicPr>
          <p:cNvPr id="6" name="Picture 5" descr="frame2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8" y="4189102"/>
            <a:ext cx="2518972" cy="2518972"/>
          </a:xfrm>
          <a:prstGeom prst="rect">
            <a:avLst/>
          </a:prstGeom>
        </p:spPr>
      </p:pic>
      <p:pic>
        <p:nvPicPr>
          <p:cNvPr id="7" name="Picture 6" descr="frame5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20" y="1543353"/>
            <a:ext cx="2518972" cy="2518972"/>
          </a:xfrm>
          <a:prstGeom prst="rect">
            <a:avLst/>
          </a:prstGeom>
        </p:spPr>
      </p:pic>
      <p:pic>
        <p:nvPicPr>
          <p:cNvPr id="8" name="Picture 7" descr="frame7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8" y="1560991"/>
            <a:ext cx="2518972" cy="25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6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#1E, expanded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Matrix.cxx</a:t>
            </a:r>
            <a:r>
              <a:rPr lang="en-US" dirty="0"/>
              <a:t>: complete</a:t>
            </a:r>
          </a:p>
          <a:p>
            <a:r>
              <a:rPr lang="en-US" dirty="0"/>
              <a:t>Methods: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6983" y="2911016"/>
            <a:ext cx="699568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Matrix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public:</a:t>
            </a:r>
          </a:p>
          <a:p>
            <a:r>
              <a:rPr lang="en-US" dirty="0"/>
              <a:t>    double          A[4][4];</a:t>
            </a:r>
          </a:p>
          <a:p>
            <a:endParaRPr lang="en-US" dirty="0"/>
          </a:p>
          <a:p>
            <a:r>
              <a:rPr lang="en-US" dirty="0"/>
              <a:t>    void            </a:t>
            </a:r>
            <a:r>
              <a:rPr lang="en-US" dirty="0" err="1"/>
              <a:t>TransformPoint(const</a:t>
            </a:r>
            <a:r>
              <a:rPr lang="en-US" dirty="0"/>
              <a:t> double *</a:t>
            </a:r>
            <a:r>
              <a:rPr lang="en-US" dirty="0" err="1"/>
              <a:t>ptIn</a:t>
            </a:r>
            <a:r>
              <a:rPr lang="en-US" dirty="0"/>
              <a:t>, double *</a:t>
            </a:r>
            <a:r>
              <a:rPr lang="en-US" dirty="0" err="1"/>
              <a:t>ptOut</a:t>
            </a:r>
            <a:r>
              <a:rPr lang="en-US" dirty="0"/>
              <a:t>);</a:t>
            </a:r>
          </a:p>
          <a:p>
            <a:r>
              <a:rPr lang="en-US" dirty="0"/>
              <a:t>    static Matrix   </a:t>
            </a:r>
            <a:r>
              <a:rPr lang="en-US" dirty="0" err="1"/>
              <a:t>ComposeMatrices(const</a:t>
            </a:r>
            <a:r>
              <a:rPr lang="en-US" dirty="0"/>
              <a:t> Matrix &amp;, const Matrix &amp;);</a:t>
            </a:r>
          </a:p>
          <a:p>
            <a:r>
              <a:rPr lang="en-US" dirty="0"/>
              <a:t>    void            </a:t>
            </a:r>
            <a:r>
              <a:rPr lang="en-US" dirty="0" err="1"/>
              <a:t>Print(ostream</a:t>
            </a:r>
            <a:r>
              <a:rPr lang="en-US" dirty="0"/>
              <a:t> &amp;</a:t>
            </a:r>
            <a:r>
              <a:rPr lang="en-US" dirty="0" err="1"/>
              <a:t>o</a:t>
            </a:r>
            <a:r>
              <a:rPr lang="en-US" dirty="0"/>
              <a:t>);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2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#1E, expanded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Camera.cxx</a:t>
            </a:r>
            <a:r>
              <a:rPr lang="en-US" dirty="0"/>
              <a:t>: you work on this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3678" y="2102859"/>
            <a:ext cx="7548736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Camera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public:</a:t>
            </a:r>
          </a:p>
          <a:p>
            <a:r>
              <a:rPr lang="en-US" dirty="0"/>
              <a:t>    double          near, far;</a:t>
            </a:r>
          </a:p>
          <a:p>
            <a:r>
              <a:rPr lang="en-US" dirty="0"/>
              <a:t>    double          angle;</a:t>
            </a:r>
          </a:p>
          <a:p>
            <a:r>
              <a:rPr lang="en-US" dirty="0"/>
              <a:t>    double          position[3];</a:t>
            </a:r>
          </a:p>
          <a:p>
            <a:r>
              <a:rPr lang="en-US" dirty="0"/>
              <a:t>    double          focus[3];</a:t>
            </a:r>
          </a:p>
          <a:p>
            <a:r>
              <a:rPr lang="en-US" dirty="0"/>
              <a:t>    double          up[3];</a:t>
            </a:r>
          </a:p>
          <a:p>
            <a:endParaRPr lang="en-US" dirty="0"/>
          </a:p>
          <a:p>
            <a:r>
              <a:rPr lang="en-US" dirty="0"/>
              <a:t>    Matrix          </a:t>
            </a:r>
            <a:r>
              <a:rPr lang="en-US" dirty="0" err="1"/>
              <a:t>ViewTransform(void</a:t>
            </a:r>
            <a:r>
              <a:rPr lang="en-US" dirty="0"/>
              <a:t>) {;};</a:t>
            </a:r>
          </a:p>
          <a:p>
            <a:r>
              <a:rPr lang="en-US" dirty="0"/>
              <a:t>    Matrix          </a:t>
            </a:r>
            <a:r>
              <a:rPr lang="en-US" dirty="0" err="1"/>
              <a:t>CameraTransform(void</a:t>
            </a:r>
            <a:r>
              <a:rPr lang="en-US" dirty="0"/>
              <a:t>) {;};</a:t>
            </a:r>
          </a:p>
          <a:p>
            <a:r>
              <a:rPr lang="en-US" dirty="0"/>
              <a:t>    Matrix          </a:t>
            </a:r>
            <a:r>
              <a:rPr lang="en-US" dirty="0" err="1"/>
              <a:t>DeviceTransform(void</a:t>
            </a:r>
            <a:r>
              <a:rPr lang="en-US" dirty="0"/>
              <a:t>) {;};</a:t>
            </a:r>
          </a:p>
          <a:p>
            <a:r>
              <a:rPr lang="en-US" dirty="0"/>
              <a:t>    // Will probably need something for calculating Camera Frame as well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/>
              <a:t>Also: </a:t>
            </a:r>
            <a:r>
              <a:rPr lang="en-US" dirty="0" err="1"/>
              <a:t>GetCamera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frame,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nFrames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214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#1E,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Same as usual, but times 4</a:t>
            </a:r>
          </a:p>
          <a:p>
            <a:pPr lvl="1"/>
            <a:r>
              <a:rPr lang="en-US" dirty="0"/>
              <a:t>4 images, corresponding to</a:t>
            </a:r>
          </a:p>
          <a:p>
            <a:pPr lvl="2"/>
            <a:r>
              <a:rPr lang="en-US" dirty="0"/>
              <a:t>GetCamera(0, 1000)</a:t>
            </a:r>
          </a:p>
          <a:p>
            <a:pPr lvl="2"/>
            <a:r>
              <a:rPr lang="en-US" dirty="0"/>
              <a:t>GetCamera(250,1000)</a:t>
            </a:r>
          </a:p>
          <a:p>
            <a:pPr lvl="2"/>
            <a:r>
              <a:rPr lang="en-US" dirty="0"/>
              <a:t>GetCamera(500,1000)</a:t>
            </a:r>
          </a:p>
          <a:p>
            <a:pPr lvl="2"/>
            <a:r>
              <a:rPr lang="en-US" dirty="0"/>
              <a:t>GetCamera(750,1000)</a:t>
            </a:r>
          </a:p>
          <a:p>
            <a:r>
              <a:rPr lang="en-US" dirty="0"/>
              <a:t>If you want:</a:t>
            </a:r>
          </a:p>
          <a:p>
            <a:pPr lvl="1"/>
            <a:r>
              <a:rPr lang="en-US" dirty="0"/>
              <a:t>Generate all thousand images, make a movie</a:t>
            </a:r>
          </a:p>
          <a:p>
            <a:pPr lvl="2"/>
            <a:r>
              <a:rPr lang="en-US" dirty="0"/>
              <a:t>Then you should wait for 1F.  Then we will have shading too.</a:t>
            </a:r>
          </a:p>
        </p:txBody>
      </p:sp>
    </p:spTree>
    <p:extLst>
      <p:ext uri="{BB962C8B-B14F-4D97-AF65-F5344CB8AC3E}">
        <p14:creationId xmlns:p14="http://schemas.microsoft.com/office/powerpoint/2010/main" val="1700761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#1E, game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2177077"/>
            <a:ext cx="78715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vector&lt;Triangle&gt; </a:t>
            </a:r>
            <a:r>
              <a:rPr lang="en-US" dirty="0" err="1"/>
              <a:t>t</a:t>
            </a:r>
            <a:r>
              <a:rPr lang="en-US" dirty="0"/>
              <a:t> = </a:t>
            </a:r>
            <a:r>
              <a:rPr lang="en-US" dirty="0" err="1"/>
              <a:t>GetTriangles</a:t>
            </a:r>
            <a:r>
              <a:rPr lang="en-US" dirty="0"/>
              <a:t>();</a:t>
            </a:r>
          </a:p>
          <a:p>
            <a:r>
              <a:rPr lang="en-US" dirty="0" err="1"/>
              <a:t>AllocateScreen</a:t>
            </a:r>
            <a:r>
              <a:rPr lang="en-US" dirty="0"/>
              <a:t>();</a:t>
            </a:r>
          </a:p>
          <a:p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 ; </a:t>
            </a:r>
            <a:r>
              <a:rPr lang="en-US" dirty="0" err="1"/>
              <a:t>i</a:t>
            </a:r>
            <a:r>
              <a:rPr lang="en-US" dirty="0"/>
              <a:t> &lt; 4 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{   </a:t>
            </a:r>
            <a:r>
              <a:rPr lang="en-US" dirty="0" err="1"/>
              <a:t>int</a:t>
            </a:r>
            <a:r>
              <a:rPr lang="en-US" dirty="0"/>
              <a:t> f = 250*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InitializeScreen</a:t>
            </a:r>
            <a:r>
              <a:rPr lang="en-US" dirty="0"/>
              <a:t>();</a:t>
            </a:r>
          </a:p>
          <a:p>
            <a:r>
              <a:rPr lang="en-US" dirty="0"/>
              <a:t>    Camera c = </a:t>
            </a:r>
            <a:r>
              <a:rPr lang="en-US" dirty="0" err="1"/>
              <a:t>GetCamera</a:t>
            </a:r>
            <a:r>
              <a:rPr lang="en-US" dirty="0"/>
              <a:t>(f, 1000);</a:t>
            </a:r>
          </a:p>
          <a:p>
            <a:r>
              <a:rPr lang="en-US" dirty="0"/>
              <a:t>    </a:t>
            </a:r>
            <a:r>
              <a:rPr lang="en-US" dirty="0" err="1"/>
              <a:t>TransformTrianglesToDeviceSpace</a:t>
            </a:r>
            <a:r>
              <a:rPr lang="en-US" dirty="0"/>
              <a:t>(); // involves setting up and applying matrices </a:t>
            </a:r>
          </a:p>
          <a:p>
            <a:r>
              <a:rPr lang="en-US" dirty="0"/>
              <a:t>                                                                //… if you modify vector&lt;Triangle&gt; </a:t>
            </a:r>
            <a:r>
              <a:rPr lang="en-US" dirty="0" err="1"/>
              <a:t>t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                      // remember to undo it later</a:t>
            </a:r>
          </a:p>
          <a:p>
            <a:r>
              <a:rPr lang="en-US" dirty="0"/>
              <a:t>    </a:t>
            </a:r>
            <a:r>
              <a:rPr lang="en-US" dirty="0" err="1"/>
              <a:t>RenderTriangles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SaveImage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88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5686"/>
            <a:ext cx="7131403" cy="990600"/>
          </a:xfrm>
        </p:spPr>
        <p:txBody>
          <a:bodyPr/>
          <a:lstStyle/>
          <a:p>
            <a:r>
              <a:rPr lang="en-US" dirty="0"/>
              <a:t>Correct answers given for GetCamera(0, 1000)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4282" y="1772999"/>
            <a:ext cx="5719547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Frame: U = 0, 0.707107, -0.707107</a:t>
            </a:r>
          </a:p>
          <a:p>
            <a:r>
              <a:rPr lang="en-US" dirty="0"/>
              <a:t>Camera Frame: V = -0.816497, 0.408248, 0.408248</a:t>
            </a:r>
          </a:p>
          <a:p>
            <a:r>
              <a:rPr lang="en-US" dirty="0"/>
              <a:t>Camera Frame: W = 0.57735, 0.57735, 0.57735</a:t>
            </a:r>
          </a:p>
          <a:p>
            <a:r>
              <a:rPr lang="en-US" dirty="0"/>
              <a:t>Camera Frame: O = 40, 40, 40</a:t>
            </a:r>
          </a:p>
          <a:p>
            <a:r>
              <a:rPr lang="en-US" dirty="0"/>
              <a:t>Camera Transform</a:t>
            </a:r>
          </a:p>
          <a:p>
            <a:r>
              <a:rPr lang="en-US" dirty="0"/>
              <a:t>(0.0000000 -0.8164966 0.5773503 0.0000000)</a:t>
            </a:r>
          </a:p>
          <a:p>
            <a:r>
              <a:rPr lang="en-US" dirty="0"/>
              <a:t>(0.7071068 0.4082483 0.5773503 0.0000000)</a:t>
            </a:r>
          </a:p>
          <a:p>
            <a:r>
              <a:rPr lang="en-US" dirty="0"/>
              <a:t>(-0.7071068 0.4082483 0.5773503 0.0000000)</a:t>
            </a:r>
          </a:p>
          <a:p>
            <a:r>
              <a:rPr lang="en-US" dirty="0"/>
              <a:t>(0.0000000 0.0000000 -69.2820323 1.0000000)</a:t>
            </a:r>
          </a:p>
          <a:p>
            <a:r>
              <a:rPr lang="en-US" dirty="0"/>
              <a:t>View Transform</a:t>
            </a:r>
          </a:p>
          <a:p>
            <a:r>
              <a:rPr lang="en-US" dirty="0"/>
              <a:t>(3.7320508 0.0000000 0.0000000 0.0000000)</a:t>
            </a:r>
          </a:p>
          <a:p>
            <a:r>
              <a:rPr lang="en-US" dirty="0"/>
              <a:t>(0.0000000 3.7320508 0.0000000 0.0000000)</a:t>
            </a:r>
          </a:p>
          <a:p>
            <a:r>
              <a:rPr lang="en-US" dirty="0"/>
              <a:t>(0.0000000 0.0000000 1.0512821 -1.0000000)</a:t>
            </a:r>
          </a:p>
          <a:p>
            <a:r>
              <a:rPr lang="en-US" dirty="0"/>
              <a:t>(0.0000000 0.0000000 10.2564103 0.0000000)</a:t>
            </a:r>
          </a:p>
          <a:p>
            <a:r>
              <a:rPr lang="en-US" dirty="0"/>
              <a:t>Transformed 37.1132, 37.1132,37.1132, 1 to 0, 0,1</a:t>
            </a:r>
          </a:p>
          <a:p>
            <a:r>
              <a:rPr lang="en-US" dirty="0"/>
              <a:t>Transformed -75.4701, -75.4701,-75.4701, 1 to 0, 0,-1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74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3200" dirty="0"/>
              <a:t>All vertex multiplications use 4D points.  Make sure you send in 4D points for input and output, or you will get weird memory errors.</a:t>
            </a:r>
          </a:p>
          <a:p>
            <a:pPr lvl="1"/>
            <a:r>
              <a:rPr lang="en-US" dirty="0"/>
              <a:t>Make sure you divide by w.</a:t>
            </a:r>
          </a:p>
        </p:txBody>
      </p:sp>
    </p:spTree>
    <p:extLst>
      <p:ext uri="{BB962C8B-B14F-4D97-AF65-F5344CB8AC3E}">
        <p14:creationId xmlns:p14="http://schemas.microsoft.com/office/powerpoint/2010/main" val="650833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#1E,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3200" dirty="0"/>
              <a:t>People often get a matrix confused with its transpose.  Use the method </a:t>
            </a:r>
            <a:r>
              <a:rPr lang="en-US" sz="3200" dirty="0" err="1"/>
              <a:t>Matrix::Print</a:t>
            </a:r>
            <a:r>
              <a:rPr lang="en-US" sz="3200" dirty="0"/>
              <a:t>() to make sure the matrix you are setting up is what you think it should be.  Also, remember the points are left multiplied, not right multiplied.</a:t>
            </a:r>
          </a:p>
          <a:p>
            <a:pPr lvl="0"/>
            <a:r>
              <a:rPr lang="en-US" sz="3200" dirty="0"/>
              <a:t>Regarding multiple renderings:</a:t>
            </a:r>
          </a:p>
          <a:p>
            <a:pPr lvl="1"/>
            <a:r>
              <a:rPr lang="en-US" sz="2800" dirty="0"/>
              <a:t>Don’t forget to initialize the screen between each render</a:t>
            </a:r>
          </a:p>
          <a:p>
            <a:pPr lvl="1"/>
            <a:r>
              <a:rPr lang="en-US" sz="2800" dirty="0"/>
              <a:t>If you modify the triangle in place to render, don’t forget to switch it back at the end of the render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5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888592" y="2144091"/>
            <a:ext cx="1063879" cy="7999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578498" y="1782407"/>
            <a:ext cx="536024" cy="4677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2648" y="1748257"/>
            <a:ext cx="620127" cy="15240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661" y="2944002"/>
            <a:ext cx="4296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space:</a:t>
            </a:r>
          </a:p>
          <a:p>
            <a:r>
              <a:rPr lang="en-US" dirty="0"/>
              <a:t>	</a:t>
            </a:r>
            <a:r>
              <a:rPr lang="en-US" sz="1400" dirty="0"/>
              <a:t>Triangles in native Cartesian coordinates</a:t>
            </a:r>
          </a:p>
          <a:p>
            <a:r>
              <a:rPr lang="en-US" sz="1400" dirty="0"/>
              <a:t>	Camera located anywhere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527677" y="2261574"/>
            <a:ext cx="721831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99823" y="2264530"/>
            <a:ext cx="788233" cy="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53691" y="2021891"/>
            <a:ext cx="635833" cy="515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9212" y="2009352"/>
            <a:ext cx="32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203886" y="1575083"/>
            <a:ext cx="4797681" cy="2572922"/>
            <a:chOff x="4203886" y="1575083"/>
            <a:chExt cx="4797681" cy="2572922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3270077" y="2857420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04814" y="2944002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Camera located at origin, looking down -Z</a:t>
              </a:r>
            </a:p>
            <a:p>
              <a:r>
                <a:rPr lang="en-US" sz="1400" dirty="0"/>
                <a:t>	Triangle coordinates relative to camera frame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648972" y="2284282"/>
              <a:ext cx="786497" cy="3382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648972" y="1900659"/>
              <a:ext cx="786497" cy="38362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375279" y="2274113"/>
              <a:ext cx="721831" cy="158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47425" y="2277069"/>
              <a:ext cx="788233" cy="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01293" y="2034430"/>
              <a:ext cx="635833" cy="51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814" y="202189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203886" y="2623284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0" y="4114975"/>
            <a:ext cx="9269769" cy="2739288"/>
            <a:chOff x="0" y="4114975"/>
            <a:chExt cx="9269769" cy="27392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4148005"/>
              <a:ext cx="926976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661" y="5992489"/>
              <a:ext cx="4296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 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x,y,z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1124677" y="4532767"/>
              <a:ext cx="1163379" cy="1136557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48992" y="566932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4595" y="4979274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39156" y="434810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59954" y="4114975"/>
              <a:ext cx="2067044" cy="320718"/>
            </a:xfrm>
            <a:prstGeom prst="rightArrow">
              <a:avLst/>
            </a:prstGeom>
            <a:scene3d>
              <a:camera prst="orthographicFront">
                <a:rot lat="0" lon="0" rev="126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83168" y="4235414"/>
            <a:ext cx="3189820" cy="2572922"/>
            <a:chOff x="3083168" y="4235414"/>
            <a:chExt cx="3189820" cy="257292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0596" y="5946562"/>
              <a:ext cx="27723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-1 &lt;= </a:t>
              </a:r>
              <a:r>
                <a:rPr lang="en-US" sz="1400" dirty="0" err="1"/>
                <a:t>x</a:t>
              </a:r>
              <a:r>
                <a:rPr lang="en-US" sz="1400" dirty="0"/>
                <a:t>, </a:t>
              </a:r>
              <a:r>
                <a:rPr lang="en-US" sz="1400" dirty="0" err="1"/>
                <a:t>y</a:t>
              </a:r>
              <a:r>
                <a:rPr lang="en-US" sz="1400" dirty="0"/>
                <a:t> &lt;= +1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86915" y="4214545"/>
            <a:ext cx="3189820" cy="2572922"/>
            <a:chOff x="3083168" y="4235414"/>
            <a:chExt cx="3189820" cy="2572922"/>
          </a:xfrm>
        </p:grpSpPr>
        <p:cxnSp>
          <p:nvCxnSpPr>
            <p:cNvPr id="67" name="Straight Connector 66"/>
            <p:cNvCxnSpPr/>
            <p:nvPr/>
          </p:nvCxnSpPr>
          <p:spPr>
            <a:xfrm rot="5400000">
              <a:off x="2137433" y="5517751"/>
              <a:ext cx="2572922" cy="82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67"/>
            <p:cNvSpPr/>
            <p:nvPr/>
          </p:nvSpPr>
          <p:spPr>
            <a:xfrm>
              <a:off x="3083168" y="5348606"/>
              <a:ext cx="689700" cy="32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18365" y="4435693"/>
              <a:ext cx="1282928" cy="1275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10047" y="5946562"/>
              <a:ext cx="30629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Device space: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All viewable objects within</a:t>
              </a:r>
            </a:p>
            <a:p>
              <a:r>
                <a:rPr lang="en-US" sz="1400" dirty="0"/>
                <a:t>	0&lt;=</a:t>
              </a:r>
              <a:r>
                <a:rPr lang="en-US" sz="1400" dirty="0" err="1"/>
                <a:t>x</a:t>
              </a:r>
              <a:r>
                <a:rPr lang="en-US" sz="1400" dirty="0"/>
                <a:t>&lt;=width, 0 &lt;=</a:t>
              </a:r>
              <a:r>
                <a:rPr lang="en-US" sz="1400" dirty="0" err="1"/>
                <a:t>y</a:t>
              </a:r>
              <a:r>
                <a:rPr lang="en-US" sz="1400" dirty="0"/>
                <a:t>&lt;=height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494737" y="1419540"/>
            <a:ext cx="4357991" cy="25526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9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#1F (8%), Due Feb 19th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344180"/>
            <a:ext cx="8085802" cy="4495800"/>
          </a:xfrm>
        </p:spPr>
        <p:txBody>
          <a:bodyPr/>
          <a:lstStyle/>
          <a:p>
            <a:r>
              <a:rPr lang="en-US" sz="2800" dirty="0"/>
              <a:t>Goal: add shading, movie</a:t>
            </a:r>
          </a:p>
        </p:txBody>
      </p:sp>
      <p:pic>
        <p:nvPicPr>
          <p:cNvPr id="5" name="proj1F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2692" y="1797738"/>
            <a:ext cx="5060262" cy="50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68167" cy="990600"/>
          </a:xfrm>
        </p:spPr>
        <p:txBody>
          <a:bodyPr/>
          <a:lstStyle/>
          <a:p>
            <a:r>
              <a:rPr lang="en-US" dirty="0"/>
              <a:t>How do we specify a camera?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116" y="1822656"/>
            <a:ext cx="51562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Picture 3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96" y="4407979"/>
            <a:ext cx="3312038" cy="21497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6312" y="1822656"/>
            <a:ext cx="3527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“viewing pyramid” or</a:t>
            </a:r>
          </a:p>
          <a:p>
            <a:r>
              <a:rPr lang="en-US" dirty="0"/>
              <a:t>“view frustum”.</a:t>
            </a:r>
          </a:p>
          <a:p>
            <a:endParaRPr lang="en-US" dirty="0"/>
          </a:p>
          <a:p>
            <a:r>
              <a:rPr lang="en-US" dirty="0"/>
              <a:t>Frustum: In geometry, a frustum (plural: frusta or frustums) is the portion of a solid (normally a cone or pyramid) that lies between two parallel planes cutting it.</a:t>
            </a:r>
          </a:p>
        </p:txBody>
      </p:sp>
    </p:spTree>
    <p:extLst>
      <p:ext uri="{BB962C8B-B14F-4D97-AF65-F5344CB8AC3E}">
        <p14:creationId xmlns:p14="http://schemas.microsoft.com/office/powerpoint/2010/main" val="20964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10993</TotalTime>
  <Words>4506</Words>
  <Application>Microsoft Office PowerPoint</Application>
  <PresentationFormat>On-screen Show (4:3)</PresentationFormat>
  <Paragraphs>854</Paragraphs>
  <Slides>80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ＭＳ Ｐゴシック</vt:lpstr>
      <vt:lpstr>Zapf Dingbats</vt:lpstr>
      <vt:lpstr>华文仿宋</vt:lpstr>
      <vt:lpstr>宋体</vt:lpstr>
      <vt:lpstr>Arial</vt:lpstr>
      <vt:lpstr>Calibri</vt:lpstr>
      <vt:lpstr>Tw Cen MT</vt:lpstr>
      <vt:lpstr>Wingdings</vt:lpstr>
      <vt:lpstr>Wingdings 2</vt:lpstr>
      <vt:lpstr>Office Theme</vt:lpstr>
      <vt:lpstr>Median</vt:lpstr>
      <vt:lpstr>2_Median</vt:lpstr>
      <vt:lpstr>PowerPoint Presentation</vt:lpstr>
      <vt:lpstr>Office Hours: Weeks 4-10</vt:lpstr>
      <vt:lpstr>Timeline</vt:lpstr>
      <vt:lpstr>Our goal</vt:lpstr>
      <vt:lpstr>Our goal</vt:lpstr>
      <vt:lpstr>World Space</vt:lpstr>
      <vt:lpstr>Our goal</vt:lpstr>
      <vt:lpstr>Our goal</vt:lpstr>
      <vt:lpstr>How do we specify a camera?</vt:lpstr>
      <vt:lpstr>What is the up axis?</vt:lpstr>
      <vt:lpstr>What is the up axis?</vt:lpstr>
      <vt:lpstr>What is the up axis?</vt:lpstr>
      <vt:lpstr>Image Space Diagram</vt:lpstr>
      <vt:lpstr>Our goal</vt:lpstr>
      <vt:lpstr>Our goal</vt:lpstr>
      <vt:lpstr>Image Space</vt:lpstr>
      <vt:lpstr>Image Space Diagram</vt:lpstr>
      <vt:lpstr>Our goal</vt:lpstr>
      <vt:lpstr>Screen Space</vt:lpstr>
      <vt:lpstr>Screen Space Diagram</vt:lpstr>
      <vt:lpstr>Our goal</vt:lpstr>
      <vt:lpstr>Device Space</vt:lpstr>
      <vt:lpstr>Device Space Example</vt:lpstr>
      <vt:lpstr>Device Space With Depth Information</vt:lpstr>
      <vt:lpstr>Start Part 2 of YouTube Video</vt:lpstr>
      <vt:lpstr>How do we transform?</vt:lpstr>
      <vt:lpstr>Easiest Transform</vt:lpstr>
      <vt:lpstr>Image Space to Device Space</vt:lpstr>
      <vt:lpstr>More Math Prep</vt:lpstr>
      <vt:lpstr>What is the norm of a vector?</vt:lpstr>
      <vt:lpstr>What does it means for a vector to be normalized?</vt:lpstr>
      <vt:lpstr>What is a dot product?</vt:lpstr>
      <vt:lpstr>What is the cross product?</vt:lpstr>
      <vt:lpstr>Homogeneous Coordinates</vt:lpstr>
      <vt:lpstr>Interpretation of Homogeneous Coordinates</vt:lpstr>
      <vt:lpstr>Interpretation of Homogeneous Coordinates</vt:lpstr>
      <vt:lpstr>Projecting back to w=1 line</vt:lpstr>
      <vt:lpstr>Projecting back to w==1 line</vt:lpstr>
      <vt:lpstr>So what is Q?</vt:lpstr>
      <vt:lpstr>Our goal</vt:lpstr>
      <vt:lpstr>Basis pt 2  (more linear algebra-y this time)</vt:lpstr>
      <vt:lpstr>(REPEAT) Why unique?</vt:lpstr>
      <vt:lpstr>Camera frame construction</vt:lpstr>
      <vt:lpstr>Camera frame construction</vt:lpstr>
      <vt:lpstr>But wait … what if dot(v2,v3) != 0?</vt:lpstr>
      <vt:lpstr>Camera frame summarized</vt:lpstr>
      <vt:lpstr>Our goal</vt:lpstr>
      <vt:lpstr>This Will Come Up Later</vt:lpstr>
      <vt:lpstr>The Two Frames of the Camera Transform</vt:lpstr>
      <vt:lpstr>The Two Frames of the Camera Transform</vt:lpstr>
      <vt:lpstr>Converting From Cartesian Frame To Camera Frame</vt:lpstr>
      <vt:lpstr>Putting Our Equations Into Matrix Form</vt:lpstr>
      <vt:lpstr>Here Comes The Trick…</vt:lpstr>
      <vt:lpstr>Here Comes The Trick…</vt:lpstr>
      <vt:lpstr>And Cramer’s Rule Can Solve This, For Example…</vt:lpstr>
      <vt:lpstr>Solving the Camera Transform</vt:lpstr>
      <vt:lpstr>Our goal</vt:lpstr>
      <vt:lpstr>PowerPoint Presentation</vt:lpstr>
      <vt:lpstr>View Transformation</vt:lpstr>
      <vt:lpstr>Derivation of Viewing Transformation</vt:lpstr>
      <vt:lpstr>The View Transformation</vt:lpstr>
      <vt:lpstr>Let’s do an example</vt:lpstr>
      <vt:lpstr>Let’s do an example</vt:lpstr>
      <vt:lpstr>Let’s do an example</vt:lpstr>
      <vt:lpstr>Let’s do an example</vt:lpstr>
      <vt:lpstr>Let’s do an example</vt:lpstr>
      <vt:lpstr>View Transformation</vt:lpstr>
      <vt:lpstr>View Transformation</vt:lpstr>
      <vt:lpstr>Putting It All Together</vt:lpstr>
      <vt:lpstr>How do we transform?</vt:lpstr>
      <vt:lpstr>Project 1E</vt:lpstr>
      <vt:lpstr>Project #1E (6%),  Due Weds Feb 6th</vt:lpstr>
      <vt:lpstr>Project #1E, expanded</vt:lpstr>
      <vt:lpstr>Project #1E, expanded</vt:lpstr>
      <vt:lpstr>Project #1E, deliverables</vt:lpstr>
      <vt:lpstr>Project #1E, game plan</vt:lpstr>
      <vt:lpstr>Correct answers given for GetCamera(0, 1000)</vt:lpstr>
      <vt:lpstr>Project #1E pitfalls</vt:lpstr>
      <vt:lpstr>Project #1E, pitfalls</vt:lpstr>
      <vt:lpstr>Project #1F (8%), Due Feb 19th</vt:lpstr>
    </vt:vector>
  </TitlesOfParts>
  <Manager/>
  <Company>University of Oregon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EchoLS H</cp:lastModifiedBy>
  <cp:revision>167</cp:revision>
  <dcterms:created xsi:type="dcterms:W3CDTF">2013-10-02T16:37:11Z</dcterms:created>
  <dcterms:modified xsi:type="dcterms:W3CDTF">2019-02-04T04:59:18Z</dcterms:modified>
  <cp:category/>
</cp:coreProperties>
</file>